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77" r:id="rId6"/>
    <p:sldId id="278" r:id="rId7"/>
    <p:sldId id="270" r:id="rId8"/>
    <p:sldId id="271" r:id="rId9"/>
    <p:sldId id="272" r:id="rId10"/>
    <p:sldId id="260" r:id="rId11"/>
    <p:sldId id="261" r:id="rId12"/>
    <p:sldId id="262" r:id="rId13"/>
    <p:sldId id="273" r:id="rId14"/>
    <p:sldId id="274" r:id="rId15"/>
    <p:sldId id="275" r:id="rId16"/>
    <p:sldId id="276" r:id="rId17"/>
    <p:sldId id="269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1" roundtripDataSignature="AMtx7mg+zOzEOPLoIImdpp6h+yf5xMtXP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C06446B-CA15-47FA-B576-F6F53946095E}">
  <a:tblStyle styleId="{3C06446B-CA15-47FA-B576-F6F53946095E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6EAEF"/>
          </a:solidFill>
        </a:fill>
      </a:tcStyle>
    </a:wholeTbl>
    <a:band1H>
      <a:tcTxStyle/>
      <a:tcStyle>
        <a:tcBdr/>
        <a:fill>
          <a:solidFill>
            <a:srgbClr val="CAD2DD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D2DD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4"/>
  </p:normalViewPr>
  <p:slideViewPr>
    <p:cSldViewPr snapToGrid="0">
      <p:cViewPr varScale="1">
        <p:scale>
          <a:sx n="138" d="100"/>
          <a:sy n="138" d="100"/>
        </p:scale>
        <p:origin x="8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960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A6B8569-7E4C-C64F-902E-C6156A4E798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3066A5-2637-FC4C-83D4-227EB305E5B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A0734-1323-6349-85E3-7235D81AF499}" type="datetimeFigureOut">
              <a:rPr lang="en-US" smtClean="0"/>
              <a:t>9/19/22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0BB1EC-5EF7-FA4B-A904-051795EA7D8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2B21B0-CA9F-C04B-A55F-431B84AE25C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EF76CD-EA6A-F34D-AA51-ECBEE2D82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86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dff57668eb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dff57668eb_0_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gdff57668eb_0_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893968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744845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49831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146062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3315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219180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726450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5"/>
          <p:cNvSpPr/>
          <p:nvPr/>
        </p:nvSpPr>
        <p:spPr>
          <a:xfrm>
            <a:off x="1" y="4800600"/>
            <a:ext cx="9144000" cy="3429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" name="Google Shape;18;p15"/>
          <p:cNvSpPr txBox="1"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C3843"/>
              </a:buClr>
              <a:buSzPts val="3000"/>
              <a:buFont typeface="Calibri"/>
              <a:buNone/>
              <a:defRPr sz="3000">
                <a:solidFill>
                  <a:srgbClr val="2C384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5"/>
          <p:cNvSpPr txBox="1">
            <a:spLocks noGrp="1"/>
          </p:cNvSpPr>
          <p:nvPr>
            <p:ph type="subTitle" idx="1"/>
          </p:nvPr>
        </p:nvSpPr>
        <p:spPr>
          <a:xfrm>
            <a:off x="825038" y="3341716"/>
            <a:ext cx="75438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250"/>
              <a:buNone/>
              <a:defRPr sz="1800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2160"/>
              <a:buNone/>
              <a:defRPr sz="1800"/>
            </a:lvl2pPr>
            <a:lvl3pPr lvl="2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16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 sz="1500"/>
            </a:lvl4pPr>
            <a:lvl5pPr lvl="4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 sz="1500"/>
            </a:lvl5pPr>
            <a:lvl6pPr lvl="5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500"/>
              <a:buNone/>
              <a:defRPr sz="1500"/>
            </a:lvl9pPr>
          </a:lstStyle>
          <a:p>
            <a:endParaRPr/>
          </a:p>
        </p:txBody>
      </p:sp>
      <p:sp>
        <p:nvSpPr>
          <p:cNvPr id="20" name="Google Shape;20;p15"/>
          <p:cNvSpPr txBox="1">
            <a:spLocks noGrp="1"/>
          </p:cNvSpPr>
          <p:nvPr>
            <p:ph type="ftr" idx="11"/>
          </p:nvPr>
        </p:nvSpPr>
        <p:spPr>
          <a:xfrm>
            <a:off x="774954" y="4855464"/>
            <a:ext cx="591575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D4A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CA"/>
              <a:t>©Multinational Association of Supportive Care in Cancer (MASCC). All rights reserved worldwide. Created by the NAME OF STUDY GROUP. Version Date: MM/YYYY</a:t>
            </a:r>
            <a:endParaRPr dirty="0"/>
          </a:p>
        </p:txBody>
      </p:sp>
      <p:sp>
        <p:nvSpPr>
          <p:cNvPr id="21" name="Google Shape;21;p15"/>
          <p:cNvSpPr txBox="1">
            <a:spLocks noGrp="1"/>
          </p:cNvSpPr>
          <p:nvPr>
            <p:ph type="sldNum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788" b="0" i="0" u="none" strike="noStrike" cap="none">
                <a:solidFill>
                  <a:srgbClr val="3D4A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788" b="0" i="0" u="none" strike="noStrike" cap="none">
                <a:solidFill>
                  <a:srgbClr val="3D4A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788" b="0" i="0" u="none" strike="noStrike" cap="none">
                <a:solidFill>
                  <a:srgbClr val="3D4A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788" b="0" i="0" u="none" strike="noStrike" cap="none">
                <a:solidFill>
                  <a:srgbClr val="3D4A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788" b="0" i="0" u="none" strike="noStrike" cap="none">
                <a:solidFill>
                  <a:srgbClr val="3D4A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788" b="0" i="0" u="none" strike="noStrike" cap="none">
                <a:solidFill>
                  <a:srgbClr val="3D4A5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788" b="0" i="0" u="none" strike="noStrike" cap="none">
                <a:solidFill>
                  <a:srgbClr val="3D4A5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788" b="0" i="0" u="none" strike="noStrike" cap="none">
                <a:solidFill>
                  <a:srgbClr val="3D4A5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788" b="0" i="0" u="none" strike="noStrike" cap="none">
                <a:solidFill>
                  <a:srgbClr val="3D4A5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2" name="Google Shape;22;p15"/>
          <p:cNvCxnSpPr/>
          <p:nvPr/>
        </p:nvCxnSpPr>
        <p:spPr>
          <a:xfrm>
            <a:off x="905744" y="3257550"/>
            <a:ext cx="740664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2" name="Picture 1" descr="ISOO, MASCC, and ASCO logos">
            <a:extLst>
              <a:ext uri="{FF2B5EF4-FFF2-40B4-BE49-F238E27FC236}">
                <a16:creationId xmlns:a16="http://schemas.microsoft.com/office/drawing/2014/main" id="{A1F24CDF-AF9F-D1EC-70D8-CBCAF421B7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8020" y="298813"/>
            <a:ext cx="8154002" cy="1087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4"/>
          <p:cNvSpPr txBox="1"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4"/>
          <p:cNvSpPr txBox="1">
            <a:spLocks noGrp="1"/>
          </p:cNvSpPr>
          <p:nvPr>
            <p:ph type="body" idx="1"/>
          </p:nvPr>
        </p:nvSpPr>
        <p:spPr>
          <a:xfrm rot="5400000">
            <a:off x="3086100" y="-878839"/>
            <a:ext cx="3017520" cy="75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rmAutofit/>
          </a:bodyPr>
          <a:lstStyle>
            <a:lvl1pPr marL="457200" lvl="0" indent="-371475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250"/>
              <a:buChar char="•"/>
              <a:defRPr/>
            </a:lvl1pPr>
            <a:lvl2pPr marL="914400" lvl="1" indent="-36576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2160"/>
              <a:buChar char="•"/>
              <a:defRPr/>
            </a:lvl2pPr>
            <a:lvl3pPr marL="1371600" lvl="2" indent="-36576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160"/>
              <a:buChar char="•"/>
              <a:defRPr/>
            </a:lvl3pPr>
            <a:lvl4pPr marL="1828800" lvl="3" indent="-36576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160"/>
              <a:buChar char="•"/>
              <a:defRPr/>
            </a:lvl4pPr>
            <a:lvl5pPr marL="2286000" lvl="4" indent="-36576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16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78" name="Google Shape;78;p24"/>
          <p:cNvSpPr txBox="1">
            <a:spLocks noGrp="1"/>
          </p:cNvSpPr>
          <p:nvPr>
            <p:ph type="sldNum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9" name="Google Shape;79;p24"/>
          <p:cNvSpPr txBox="1">
            <a:spLocks noGrp="1"/>
          </p:cNvSpPr>
          <p:nvPr>
            <p:ph type="ftr" idx="11"/>
          </p:nvPr>
        </p:nvSpPr>
        <p:spPr>
          <a:xfrm>
            <a:off x="776982" y="4858033"/>
            <a:ext cx="5761367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25">
                <a:solidFill>
                  <a:srgbClr val="3D4A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CA"/>
              <a:t>©Multinational Association of Supportive Care in Cancer (MASCC). All rights reserved worldwide. Created by the NAME OF STUDY GROUP. Version Date: MM/YYYY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5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5"/>
          <p:cNvSpPr txBox="1">
            <a:spLocks noGrp="1"/>
          </p:cNvSpPr>
          <p:nvPr>
            <p:ph type="title"/>
          </p:nvPr>
        </p:nvSpPr>
        <p:spPr>
          <a:xfrm rot="5400000">
            <a:off x="5369550" y="1483350"/>
            <a:ext cx="4319924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5"/>
          <p:cNvSpPr txBox="1">
            <a:spLocks noGrp="1"/>
          </p:cNvSpPr>
          <p:nvPr>
            <p:ph type="body" idx="1"/>
          </p:nvPr>
        </p:nvSpPr>
        <p:spPr>
          <a:xfrm rot="5400000">
            <a:off x="1369050" y="-431175"/>
            <a:ext cx="4319924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rmAutofit/>
          </a:bodyPr>
          <a:lstStyle>
            <a:lvl1pPr marL="457200" lvl="0" indent="-371475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250"/>
              <a:buChar char="•"/>
              <a:defRPr/>
            </a:lvl1pPr>
            <a:lvl2pPr marL="914400" lvl="1" indent="-36576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2160"/>
              <a:buChar char="•"/>
              <a:defRPr/>
            </a:lvl2pPr>
            <a:lvl3pPr marL="1371600" lvl="2" indent="-36576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160"/>
              <a:buChar char="•"/>
              <a:defRPr/>
            </a:lvl3pPr>
            <a:lvl4pPr marL="1828800" lvl="3" indent="-36576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160"/>
              <a:buChar char="•"/>
              <a:defRPr/>
            </a:lvl4pPr>
            <a:lvl5pPr marL="2286000" lvl="4" indent="-36576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16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84" name="Google Shape;84;p25"/>
          <p:cNvSpPr txBox="1">
            <a:spLocks noGrp="1"/>
          </p:cNvSpPr>
          <p:nvPr>
            <p:ph type="sldNum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5" name="Google Shape;85;p25"/>
          <p:cNvSpPr txBox="1">
            <a:spLocks noGrp="1"/>
          </p:cNvSpPr>
          <p:nvPr>
            <p:ph type="ftr" idx="11"/>
          </p:nvPr>
        </p:nvSpPr>
        <p:spPr>
          <a:xfrm>
            <a:off x="776982" y="4858033"/>
            <a:ext cx="5761367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25">
                <a:solidFill>
                  <a:srgbClr val="3D4A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CA"/>
              <a:t>©Multinational Association of Supportive Care in Cancer (MASCC). All rights reserved worldwide. Created by the NAME OF STUDY GROUP. Version Date: MM/YYYY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6"/>
          <p:cNvSpPr txBox="1"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C3843"/>
              </a:buClr>
              <a:buSzPts val="3600"/>
              <a:buFont typeface="Calibri"/>
              <a:buNone/>
              <a:defRPr>
                <a:solidFill>
                  <a:srgbClr val="2C384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5" name="Google Shape;25;p16"/>
          <p:cNvSpPr txBox="1"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71475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250"/>
              <a:buFont typeface="Arial"/>
              <a:buChar char="•"/>
              <a:defRPr sz="1800"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3528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Clr>
                <a:srgbClr val="006699"/>
              </a:buClr>
              <a:buSzPts val="1680"/>
              <a:buFont typeface="Arial"/>
              <a:buChar char="•"/>
              <a:defRPr sz="1400"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20039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006699"/>
              </a:buClr>
              <a:buSzPts val="1440"/>
              <a:buFont typeface="Arial"/>
              <a:buChar char="•"/>
              <a:defRPr sz="1200"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0861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006699"/>
              </a:buClr>
              <a:buSzPts val="1260"/>
              <a:buFont typeface="Arial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0861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006699"/>
              </a:buClr>
              <a:buSzPts val="1260"/>
              <a:buFont typeface="Arial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sldNum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788">
                <a:solidFill>
                  <a:srgbClr val="3D4A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788">
                <a:solidFill>
                  <a:srgbClr val="3D4A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788">
                <a:solidFill>
                  <a:srgbClr val="3D4A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788">
                <a:solidFill>
                  <a:srgbClr val="3D4A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788">
                <a:solidFill>
                  <a:srgbClr val="3D4A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788">
                <a:solidFill>
                  <a:srgbClr val="3D4A5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788">
                <a:solidFill>
                  <a:srgbClr val="3D4A5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788">
                <a:solidFill>
                  <a:srgbClr val="3D4A5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788">
                <a:solidFill>
                  <a:srgbClr val="3D4A5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" name="Google Shape;27;p16"/>
          <p:cNvSpPr txBox="1">
            <a:spLocks noGrp="1"/>
          </p:cNvSpPr>
          <p:nvPr>
            <p:ph type="ftr" idx="11"/>
          </p:nvPr>
        </p:nvSpPr>
        <p:spPr>
          <a:xfrm>
            <a:off x="776982" y="4858033"/>
            <a:ext cx="598788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25">
                <a:solidFill>
                  <a:srgbClr val="3D4A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CA"/>
              <a:t>©Multinational Association of Supportive Care in Cancer (MASCC). All rights reserved worldwide. Created by the NAME OF STUDY GROUP. Version Date: MM/YYYY</a:t>
            </a:r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bg>
      <p:bgPr>
        <a:solidFill>
          <a:schemeClr val="lt1"/>
        </a:soli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7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17"/>
          <p:cNvSpPr txBox="1">
            <a:spLocks noGrp="1"/>
          </p:cNvSpPr>
          <p:nvPr>
            <p:ph type="title"/>
          </p:nvPr>
        </p:nvSpPr>
        <p:spPr>
          <a:xfrm>
            <a:off x="822960" y="569214"/>
            <a:ext cx="7543800" cy="2674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6000"/>
              <a:buFont typeface="Calibri"/>
              <a:buNone/>
              <a:defRPr sz="6000" b="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body" idx="1"/>
          </p:nvPr>
        </p:nvSpPr>
        <p:spPr>
          <a:xfrm>
            <a:off x="822960" y="3339846"/>
            <a:ext cx="75438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250"/>
              <a:buNone/>
              <a:defRPr sz="18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1620"/>
              <a:buNone/>
              <a:defRPr sz="135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40"/>
              <a:buNone/>
              <a:defRPr sz="12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60"/>
              <a:buNone/>
              <a:defRPr sz="105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60"/>
              <a:buNone/>
              <a:defRPr sz="105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50"/>
              <a:buNone/>
              <a:defRPr sz="105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50"/>
              <a:buNone/>
              <a:defRPr sz="105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50"/>
              <a:buNone/>
              <a:defRPr sz="105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050"/>
              <a:buNone/>
              <a:defRPr sz="105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17"/>
          <p:cNvSpPr txBox="1">
            <a:spLocks noGrp="1"/>
          </p:cNvSpPr>
          <p:nvPr>
            <p:ph type="sldNum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788">
                <a:solidFill>
                  <a:srgbClr val="3D4A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788">
                <a:solidFill>
                  <a:srgbClr val="3D4A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788">
                <a:solidFill>
                  <a:srgbClr val="3D4A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788">
                <a:solidFill>
                  <a:srgbClr val="3D4A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788">
                <a:solidFill>
                  <a:srgbClr val="3D4A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788">
                <a:solidFill>
                  <a:srgbClr val="3D4A5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788">
                <a:solidFill>
                  <a:srgbClr val="3D4A5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788">
                <a:solidFill>
                  <a:srgbClr val="3D4A5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788">
                <a:solidFill>
                  <a:srgbClr val="3D4A5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3" name="Google Shape;33;p17"/>
          <p:cNvCxnSpPr/>
          <p:nvPr/>
        </p:nvCxnSpPr>
        <p:spPr>
          <a:xfrm>
            <a:off x="905744" y="3257550"/>
            <a:ext cx="740664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4" name="Google Shape;34;p17"/>
          <p:cNvSpPr txBox="1">
            <a:spLocks noGrp="1"/>
          </p:cNvSpPr>
          <p:nvPr>
            <p:ph type="ftr" idx="11"/>
          </p:nvPr>
        </p:nvSpPr>
        <p:spPr>
          <a:xfrm>
            <a:off x="776982" y="4858033"/>
            <a:ext cx="6004818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25">
                <a:solidFill>
                  <a:srgbClr val="3D4A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CA"/>
              <a:t>©Multinational Association of Supportive Care in Cancer (MASCC). All rights reserved worldwide. Created by the NAME OF STUDY GROUP. Version Date: MM/YYYY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8"/>
          <p:cNvSpPr txBox="1"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8"/>
          <p:cNvSpPr txBox="1">
            <a:spLocks noGrp="1"/>
          </p:cNvSpPr>
          <p:nvPr>
            <p:ph type="body" idx="1"/>
          </p:nvPr>
        </p:nvSpPr>
        <p:spPr>
          <a:xfrm>
            <a:off x="822960" y="1384301"/>
            <a:ext cx="3703320" cy="3017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71475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250"/>
              <a:buChar char="•"/>
              <a:defRPr/>
            </a:lvl1pPr>
            <a:lvl2pPr marL="914400" lvl="1" indent="-36576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2160"/>
              <a:buChar char="•"/>
              <a:defRPr/>
            </a:lvl2pPr>
            <a:lvl3pPr marL="1371600" lvl="2" indent="-36576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160"/>
              <a:buChar char="•"/>
              <a:defRPr/>
            </a:lvl3pPr>
            <a:lvl4pPr marL="1828800" lvl="3" indent="-36576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160"/>
              <a:buChar char="•"/>
              <a:defRPr/>
            </a:lvl4pPr>
            <a:lvl5pPr marL="2286000" lvl="4" indent="-36576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16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38" name="Google Shape;38;p18"/>
          <p:cNvSpPr txBox="1">
            <a:spLocks noGrp="1"/>
          </p:cNvSpPr>
          <p:nvPr>
            <p:ph type="body" idx="2"/>
          </p:nvPr>
        </p:nvSpPr>
        <p:spPr>
          <a:xfrm>
            <a:off x="4663440" y="1384301"/>
            <a:ext cx="3703320" cy="301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71475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250"/>
              <a:buChar char="•"/>
              <a:defRPr/>
            </a:lvl1pPr>
            <a:lvl2pPr marL="914400" lvl="1" indent="-36576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2160"/>
              <a:buChar char="•"/>
              <a:defRPr/>
            </a:lvl2pPr>
            <a:lvl3pPr marL="1371600" lvl="2" indent="-36576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160"/>
              <a:buChar char="•"/>
              <a:defRPr/>
            </a:lvl3pPr>
            <a:lvl4pPr marL="1828800" lvl="3" indent="-36576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160"/>
              <a:buChar char="•"/>
              <a:defRPr/>
            </a:lvl4pPr>
            <a:lvl5pPr marL="2286000" lvl="4" indent="-36576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16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39" name="Google Shape;39;p18"/>
          <p:cNvSpPr txBox="1">
            <a:spLocks noGrp="1"/>
          </p:cNvSpPr>
          <p:nvPr>
            <p:ph type="sldNum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0" name="Google Shape;40;p18"/>
          <p:cNvSpPr txBox="1">
            <a:spLocks noGrp="1"/>
          </p:cNvSpPr>
          <p:nvPr>
            <p:ph type="ftr" idx="11"/>
          </p:nvPr>
        </p:nvSpPr>
        <p:spPr>
          <a:xfrm>
            <a:off x="776982" y="4858033"/>
            <a:ext cx="6097951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25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CA"/>
              <a:t>©Multinational Association of Supportive Care in Cancer (MASCC). All rights reserved worldwide. Created by the NAME OF STUDY GROUP. Version Date: MM/YYYY</a:t>
            </a:r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9"/>
          <p:cNvSpPr txBox="1"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9"/>
          <p:cNvSpPr txBox="1">
            <a:spLocks noGrp="1"/>
          </p:cNvSpPr>
          <p:nvPr>
            <p:ph type="body" idx="1"/>
          </p:nvPr>
        </p:nvSpPr>
        <p:spPr>
          <a:xfrm>
            <a:off x="822960" y="1384539"/>
            <a:ext cx="3703320" cy="552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75"/>
              <a:buNone/>
              <a:defRPr sz="1500" b="0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18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2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4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4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4" name="Google Shape;44;p19"/>
          <p:cNvSpPr txBox="1">
            <a:spLocks noGrp="1"/>
          </p:cNvSpPr>
          <p:nvPr>
            <p:ph type="body" idx="2"/>
          </p:nvPr>
        </p:nvSpPr>
        <p:spPr>
          <a:xfrm>
            <a:off x="822960" y="1936751"/>
            <a:ext cx="3703320" cy="2465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71475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250"/>
              <a:buChar char="•"/>
              <a:defRPr/>
            </a:lvl1pPr>
            <a:lvl2pPr marL="914400" lvl="1" indent="-36576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2160"/>
              <a:buChar char="•"/>
              <a:defRPr/>
            </a:lvl2pPr>
            <a:lvl3pPr marL="1371600" lvl="2" indent="-36576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160"/>
              <a:buChar char="•"/>
              <a:defRPr/>
            </a:lvl3pPr>
            <a:lvl4pPr marL="1828800" lvl="3" indent="-36576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160"/>
              <a:buChar char="•"/>
              <a:defRPr/>
            </a:lvl4pPr>
            <a:lvl5pPr marL="2286000" lvl="4" indent="-36576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16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45" name="Google Shape;45;p19"/>
          <p:cNvSpPr txBox="1">
            <a:spLocks noGrp="1"/>
          </p:cNvSpPr>
          <p:nvPr>
            <p:ph type="body" idx="3"/>
          </p:nvPr>
        </p:nvSpPr>
        <p:spPr>
          <a:xfrm>
            <a:off x="4663440" y="1384539"/>
            <a:ext cx="3703320" cy="552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75"/>
              <a:buNone/>
              <a:defRPr sz="1500" b="0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18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2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4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4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6" name="Google Shape;46;p19"/>
          <p:cNvSpPr txBox="1">
            <a:spLocks noGrp="1"/>
          </p:cNvSpPr>
          <p:nvPr>
            <p:ph type="body" idx="4"/>
          </p:nvPr>
        </p:nvSpPr>
        <p:spPr>
          <a:xfrm>
            <a:off x="4663440" y="1936751"/>
            <a:ext cx="3703320" cy="2465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71475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250"/>
              <a:buChar char="•"/>
              <a:defRPr/>
            </a:lvl1pPr>
            <a:lvl2pPr marL="914400" lvl="1" indent="-36576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2160"/>
              <a:buChar char="•"/>
              <a:defRPr/>
            </a:lvl2pPr>
            <a:lvl3pPr marL="1371600" lvl="2" indent="-36576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160"/>
              <a:buChar char="•"/>
              <a:defRPr/>
            </a:lvl3pPr>
            <a:lvl4pPr marL="1828800" lvl="3" indent="-36576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160"/>
              <a:buChar char="•"/>
              <a:defRPr/>
            </a:lvl4pPr>
            <a:lvl5pPr marL="2286000" lvl="4" indent="-36576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16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47" name="Google Shape;47;p19"/>
          <p:cNvSpPr txBox="1">
            <a:spLocks noGrp="1"/>
          </p:cNvSpPr>
          <p:nvPr>
            <p:ph type="sldNum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19"/>
          <p:cNvSpPr txBox="1">
            <a:spLocks noGrp="1"/>
          </p:cNvSpPr>
          <p:nvPr>
            <p:ph type="ftr" idx="11"/>
          </p:nvPr>
        </p:nvSpPr>
        <p:spPr>
          <a:xfrm>
            <a:off x="776982" y="4858033"/>
            <a:ext cx="6047151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25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CA"/>
              <a:t>©Multinational Association of Supportive Care in Cancer (MASCC). All rights reserved worldwide. Created by the NAME OF STUDY GROUP. Version Date: MM/YYYY</a:t>
            </a:r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0"/>
          <p:cNvSpPr txBox="1"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0"/>
          <p:cNvSpPr txBox="1">
            <a:spLocks noGrp="1"/>
          </p:cNvSpPr>
          <p:nvPr>
            <p:ph type="sldNum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2" name="Google Shape;52;p20"/>
          <p:cNvSpPr txBox="1">
            <a:spLocks noGrp="1"/>
          </p:cNvSpPr>
          <p:nvPr>
            <p:ph type="ftr" idx="11"/>
          </p:nvPr>
        </p:nvSpPr>
        <p:spPr>
          <a:xfrm>
            <a:off x="776982" y="4858033"/>
            <a:ext cx="6004818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25">
                <a:solidFill>
                  <a:srgbClr val="3D4A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CA"/>
              <a:t>©Multinational Association of Supportive Care in Cancer (MASCC). All rights reserved worldwide. Created by the NAME OF STUDY GROUP. Version Date: MM/YYYY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1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21"/>
          <p:cNvSpPr txBox="1">
            <a:spLocks noGrp="1"/>
          </p:cNvSpPr>
          <p:nvPr>
            <p:ph type="sldNum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6" name="Google Shape;56;p21"/>
          <p:cNvSpPr txBox="1">
            <a:spLocks noGrp="1"/>
          </p:cNvSpPr>
          <p:nvPr>
            <p:ph type="ftr" idx="11"/>
          </p:nvPr>
        </p:nvSpPr>
        <p:spPr>
          <a:xfrm>
            <a:off x="776982" y="4858033"/>
            <a:ext cx="5996351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25">
                <a:solidFill>
                  <a:srgbClr val="3D4A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CA"/>
              <a:t>©Multinational Association of Supportive Care in Cancer (MASCC). All rights reserved worldwide. Created by the NAME OF STUDY GROUP. Version Date: MM/YYYY</a:t>
            </a:r>
            <a:endParaRPr dirty="0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6AEC07A3-F784-C845-AD35-E5D336AD17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2023" y="133673"/>
            <a:ext cx="1198033" cy="5702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2"/>
          <p:cNvSpPr/>
          <p:nvPr/>
        </p:nvSpPr>
        <p:spPr>
          <a:xfrm>
            <a:off x="13" y="0"/>
            <a:ext cx="3038093" cy="5143500"/>
          </a:xfrm>
          <a:prstGeom prst="rect">
            <a:avLst/>
          </a:prstGeom>
          <a:solidFill>
            <a:srgbClr val="006AA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22"/>
          <p:cNvSpPr/>
          <p:nvPr/>
        </p:nvSpPr>
        <p:spPr>
          <a:xfrm>
            <a:off x="3030053" y="0"/>
            <a:ext cx="4800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22"/>
          <p:cNvSpPr txBox="1">
            <a:spLocks noGrp="1"/>
          </p:cNvSpPr>
          <p:nvPr>
            <p:ph type="title"/>
          </p:nvPr>
        </p:nvSpPr>
        <p:spPr>
          <a:xfrm>
            <a:off x="342900" y="445769"/>
            <a:ext cx="2400300" cy="17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Calibri"/>
              <a:buNone/>
              <a:defRPr sz="27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2"/>
          <p:cNvSpPr txBox="1">
            <a:spLocks noGrp="1"/>
          </p:cNvSpPr>
          <p:nvPr>
            <p:ph type="body" idx="1"/>
          </p:nvPr>
        </p:nvSpPr>
        <p:spPr>
          <a:xfrm>
            <a:off x="3600450" y="548640"/>
            <a:ext cx="4869180" cy="3943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71475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250"/>
              <a:buChar char="•"/>
              <a:defRPr/>
            </a:lvl1pPr>
            <a:lvl2pPr marL="914400" lvl="1" indent="-36576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2160"/>
              <a:buChar char="•"/>
              <a:defRPr/>
            </a:lvl2pPr>
            <a:lvl3pPr marL="1371600" lvl="2" indent="-36576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160"/>
              <a:buChar char="•"/>
              <a:defRPr/>
            </a:lvl3pPr>
            <a:lvl4pPr marL="1828800" lvl="3" indent="-36576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160"/>
              <a:buChar char="•"/>
              <a:defRPr/>
            </a:lvl4pPr>
            <a:lvl5pPr marL="2286000" lvl="4" indent="-36576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16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2" name="Google Shape;62;p22"/>
          <p:cNvSpPr txBox="1">
            <a:spLocks noGrp="1"/>
          </p:cNvSpPr>
          <p:nvPr>
            <p:ph type="body" idx="2"/>
          </p:nvPr>
        </p:nvSpPr>
        <p:spPr>
          <a:xfrm>
            <a:off x="342900" y="2194560"/>
            <a:ext cx="2400300" cy="2534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6"/>
              <a:buNone/>
              <a:defRPr sz="1125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1080"/>
              <a:buNone/>
              <a:defRPr sz="900"/>
            </a:lvl2pPr>
            <a:lvl3pPr marL="1371600" lvl="2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750"/>
            </a:lvl3pPr>
            <a:lvl4pPr marL="1828800" lvl="3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810"/>
              <a:buNone/>
              <a:defRPr sz="675"/>
            </a:lvl4pPr>
            <a:lvl5pPr marL="2286000" lvl="4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810"/>
              <a:buNone/>
              <a:defRPr sz="675"/>
            </a:lvl5pPr>
            <a:lvl6pPr marL="2743200" lvl="5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675"/>
              <a:buNone/>
              <a:defRPr sz="675"/>
            </a:lvl6pPr>
            <a:lvl7pPr marL="3200400" lvl="6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675"/>
              <a:buNone/>
              <a:defRPr sz="675"/>
            </a:lvl7pPr>
            <a:lvl8pPr marL="3657600" lvl="7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675"/>
              <a:buNone/>
              <a:defRPr sz="675"/>
            </a:lvl8pPr>
            <a:lvl9pPr marL="4114800" lvl="8" indent="-2286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675"/>
              <a:buNone/>
              <a:defRPr sz="675"/>
            </a:lvl9pPr>
          </a:lstStyle>
          <a:p>
            <a:endParaRPr/>
          </a:p>
        </p:txBody>
      </p:sp>
      <p:sp>
        <p:nvSpPr>
          <p:cNvPr id="63" name="Google Shape;63;p22"/>
          <p:cNvSpPr txBox="1">
            <a:spLocks noGrp="1"/>
          </p:cNvSpPr>
          <p:nvPr>
            <p:ph type="dt" idx="10"/>
          </p:nvPr>
        </p:nvSpPr>
        <p:spPr>
          <a:xfrm>
            <a:off x="349134" y="4844839"/>
            <a:ext cx="1963883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22"/>
          <p:cNvSpPr txBox="1">
            <a:spLocks noGrp="1"/>
          </p:cNvSpPr>
          <p:nvPr>
            <p:ph type="ftr" idx="11"/>
          </p:nvPr>
        </p:nvSpPr>
        <p:spPr>
          <a:xfrm>
            <a:off x="3600449" y="4844839"/>
            <a:ext cx="3472013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CA"/>
              <a:t>©Multinational Association of Supportive Care in Cancer (MASCC). All rights reserved worldwide. Created by the NAME OF STUDY GROUP. Version Date: MM/YYYY</a:t>
            </a:r>
            <a:endParaRPr dirty="0"/>
          </a:p>
        </p:txBody>
      </p:sp>
      <p:sp>
        <p:nvSpPr>
          <p:cNvPr id="65" name="Google Shape;65;p22"/>
          <p:cNvSpPr txBox="1">
            <a:spLocks noGrp="1"/>
          </p:cNvSpPr>
          <p:nvPr>
            <p:ph type="sldNum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788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788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788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788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788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788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788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788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788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3"/>
          <p:cNvSpPr/>
          <p:nvPr/>
        </p:nvSpPr>
        <p:spPr>
          <a:xfrm>
            <a:off x="0" y="3714750"/>
            <a:ext cx="9141619" cy="1428750"/>
          </a:xfrm>
          <a:prstGeom prst="rect">
            <a:avLst/>
          </a:prstGeom>
          <a:solidFill>
            <a:srgbClr val="006AA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23"/>
          <p:cNvSpPr/>
          <p:nvPr/>
        </p:nvSpPr>
        <p:spPr>
          <a:xfrm>
            <a:off x="12" y="368630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23"/>
          <p:cNvSpPr txBox="1">
            <a:spLocks noGrp="1"/>
          </p:cNvSpPr>
          <p:nvPr>
            <p:ph type="title"/>
          </p:nvPr>
        </p:nvSpPr>
        <p:spPr>
          <a:xfrm>
            <a:off x="822960" y="3806190"/>
            <a:ext cx="7585234" cy="617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Calibri"/>
              <a:buNone/>
              <a:defRPr sz="27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3"/>
          <p:cNvSpPr>
            <a:spLocks noGrp="1"/>
          </p:cNvSpPr>
          <p:nvPr>
            <p:ph type="pic" idx="2"/>
          </p:nvPr>
        </p:nvSpPr>
        <p:spPr>
          <a:xfrm>
            <a:off x="12" y="0"/>
            <a:ext cx="9143989" cy="3686307"/>
          </a:xfrm>
          <a:prstGeom prst="rect">
            <a:avLst/>
          </a:prstGeom>
          <a:solidFill>
            <a:srgbClr val="BECAD4"/>
          </a:solidFill>
          <a:ln>
            <a:noFill/>
          </a:ln>
        </p:spPr>
        <p:txBody>
          <a:bodyPr spcFirstLastPara="1" wrap="square" lIns="457200" tIns="457200" rIns="0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None/>
              <a:defRPr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Clr>
                <a:srgbClr val="006699"/>
              </a:buClr>
              <a:buSzPts val="2520"/>
              <a:buFont typeface="Arial"/>
              <a:buNone/>
              <a:defRPr sz="21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006699"/>
              </a:buClr>
              <a:buSzPts val="216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006699"/>
              </a:buClr>
              <a:buSzPts val="1800"/>
              <a:buFont typeface="Arial"/>
              <a:buNone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006699"/>
              </a:buClr>
              <a:buSzPts val="1800"/>
              <a:buFont typeface="Arial"/>
              <a:buNone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23"/>
          <p:cNvSpPr txBox="1">
            <a:spLocks noGrp="1"/>
          </p:cNvSpPr>
          <p:nvPr>
            <p:ph type="body" idx="1"/>
          </p:nvPr>
        </p:nvSpPr>
        <p:spPr>
          <a:xfrm>
            <a:off x="822960" y="4430268"/>
            <a:ext cx="7584948" cy="445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6"/>
              <a:buNone/>
              <a:defRPr sz="1125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080"/>
              <a:buNone/>
              <a:defRPr sz="900"/>
            </a:lvl2pPr>
            <a:lvl3pPr marL="1371600" lvl="2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750"/>
            </a:lvl3pPr>
            <a:lvl4pPr marL="1828800" lvl="3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810"/>
              <a:buNone/>
              <a:defRPr sz="675"/>
            </a:lvl4pPr>
            <a:lvl5pPr marL="2286000" lvl="4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810"/>
              <a:buNone/>
              <a:defRPr sz="675"/>
            </a:lvl5pPr>
            <a:lvl6pPr marL="2743200" lvl="5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675"/>
              <a:buNone/>
              <a:defRPr sz="675"/>
            </a:lvl6pPr>
            <a:lvl7pPr marL="3200400" lvl="6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675"/>
              <a:buNone/>
              <a:defRPr sz="675"/>
            </a:lvl7pPr>
            <a:lvl8pPr marL="3657600" lvl="7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675"/>
              <a:buNone/>
              <a:defRPr sz="675"/>
            </a:lvl8pPr>
            <a:lvl9pPr marL="4114800" lvl="8" indent="-2286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675"/>
              <a:buNone/>
              <a:defRPr sz="675"/>
            </a:lvl9pPr>
          </a:lstStyle>
          <a:p>
            <a:endParaRPr/>
          </a:p>
        </p:txBody>
      </p:sp>
      <p:sp>
        <p:nvSpPr>
          <p:cNvPr id="72" name="Google Shape;72;p23"/>
          <p:cNvSpPr txBox="1">
            <a:spLocks noGrp="1"/>
          </p:cNvSpPr>
          <p:nvPr>
            <p:ph type="dt" idx="10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23"/>
          <p:cNvSpPr txBox="1">
            <a:spLocks noGrp="1"/>
          </p:cNvSpPr>
          <p:nvPr>
            <p:ph type="ft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CA"/>
              <a:t>©Multinational Association of Supportive Care in Cancer (MASCC). All rights reserved worldwide. Created by the NAME OF STUDY GROUP. Version Date: MM/YYYY</a:t>
            </a:r>
            <a:endParaRPr/>
          </a:p>
        </p:txBody>
      </p:sp>
      <p:sp>
        <p:nvSpPr>
          <p:cNvPr id="74" name="Google Shape;74;p23"/>
          <p:cNvSpPr txBox="1">
            <a:spLocks noGrp="1"/>
          </p:cNvSpPr>
          <p:nvPr>
            <p:ph type="sldNum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14"/>
          <p:cNvSpPr txBox="1"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12" name="Google Shape;12;p14"/>
          <p:cNvSpPr txBox="1"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marR="0" lvl="0" indent="-371475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ts val="2250"/>
              <a:buFont typeface="Arial"/>
              <a:buChar char="•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5280" algn="l" rtl="0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Clr>
                <a:srgbClr val="006699"/>
              </a:buClr>
              <a:buSzPts val="1680"/>
              <a:buFont typeface="Arial"/>
              <a:buChar char="•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0039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006699"/>
              </a:buClr>
              <a:buSzPts val="1440"/>
              <a:buFont typeface="Arial"/>
              <a:buChar char="•"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861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006699"/>
              </a:buClr>
              <a:buSzPts val="1260"/>
              <a:buFont typeface="Arial"/>
              <a:buChar char="•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861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006699"/>
              </a:buClr>
              <a:buSzPts val="1260"/>
              <a:buFont typeface="Arial"/>
              <a:buChar char="•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4"/>
          <p:cNvSpPr txBox="1">
            <a:spLocks noGrp="1"/>
          </p:cNvSpPr>
          <p:nvPr>
            <p:ph type="sldNum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788" b="0" i="0" u="none" strike="noStrike" cap="none">
                <a:solidFill>
                  <a:srgbClr val="3D4A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788" b="0" i="0" u="none" strike="noStrike" cap="none">
                <a:solidFill>
                  <a:srgbClr val="3D4A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788" b="0" i="0" u="none" strike="noStrike" cap="none">
                <a:solidFill>
                  <a:srgbClr val="3D4A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788" b="0" i="0" u="none" strike="noStrike" cap="none">
                <a:solidFill>
                  <a:srgbClr val="3D4A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788" b="0" i="0" u="none" strike="noStrike" cap="none">
                <a:solidFill>
                  <a:srgbClr val="3D4A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788" b="0" i="0" u="none" strike="noStrike" cap="none">
                <a:solidFill>
                  <a:srgbClr val="3D4A5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788" b="0" i="0" u="none" strike="noStrike" cap="none">
                <a:solidFill>
                  <a:srgbClr val="3D4A5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788" b="0" i="0" u="none" strike="noStrike" cap="none">
                <a:solidFill>
                  <a:srgbClr val="3D4A5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788" b="0" i="0" u="none" strike="noStrike" cap="none">
                <a:solidFill>
                  <a:srgbClr val="3D4A5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4" name="Google Shape;14;p14"/>
          <p:cNvCxnSpPr/>
          <p:nvPr/>
        </p:nvCxnSpPr>
        <p:spPr>
          <a:xfrm>
            <a:off x="895149" y="1303384"/>
            <a:ext cx="747522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" name="Google Shape;15;p14"/>
          <p:cNvSpPr txBox="1">
            <a:spLocks noGrp="1"/>
          </p:cNvSpPr>
          <p:nvPr>
            <p:ph type="ftr" idx="11"/>
          </p:nvPr>
        </p:nvSpPr>
        <p:spPr>
          <a:xfrm>
            <a:off x="776982" y="4858033"/>
            <a:ext cx="603868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5" b="0" i="0" u="none" strike="noStrike" cap="none">
                <a:solidFill>
                  <a:srgbClr val="3D4A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CA"/>
              <a:t>©Multinational Association of Supportive Care in Cancer (MASCC). All rights reserved worldwide. Created by the NAME OF STUDY GROUP. Version Date: MM/YYYY</a:t>
            </a:r>
            <a:endParaRPr dirty="0"/>
          </a:p>
        </p:txBody>
      </p:sp>
      <p:pic>
        <p:nvPicPr>
          <p:cNvPr id="9" name="Picture 8" descr="ISOO, MASCC, and ASCO logos">
            <a:extLst>
              <a:ext uri="{FF2B5EF4-FFF2-40B4-BE49-F238E27FC236}">
                <a16:creationId xmlns:a16="http://schemas.microsoft.com/office/drawing/2014/main" id="{815DC3C6-A2A6-DE44-A20E-E1758A6C8B5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073577" y="11623"/>
            <a:ext cx="4996846" cy="666246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nedu@mascc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dff57668eb_0_7"/>
          <p:cNvSpPr txBox="1">
            <a:spLocks noGrp="1"/>
          </p:cNvSpPr>
          <p:nvPr>
            <p:ph type="title"/>
          </p:nvPr>
        </p:nvSpPr>
        <p:spPr>
          <a:xfrm>
            <a:off x="822960" y="214953"/>
            <a:ext cx="7543800" cy="10881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Instructions</a:t>
            </a:r>
            <a:endParaRPr/>
          </a:p>
        </p:txBody>
      </p:sp>
      <p:sp>
        <p:nvSpPr>
          <p:cNvPr id="92" name="Google Shape;92;gdff57668eb_0_7"/>
          <p:cNvSpPr txBox="1">
            <a:spLocks noGrp="1"/>
          </p:cNvSpPr>
          <p:nvPr>
            <p:ph type="body" idx="1"/>
          </p:nvPr>
        </p:nvSpPr>
        <p:spPr>
          <a:xfrm>
            <a:off x="822960" y="1384301"/>
            <a:ext cx="7543800" cy="3017400"/>
          </a:xfrm>
          <a:prstGeom prst="rect">
            <a:avLst/>
          </a:prstGeom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indent="0">
              <a:buNone/>
            </a:pPr>
            <a:r>
              <a:rPr lang="en-US" dirty="0"/>
              <a:t>Please complete and submit this template to </a:t>
            </a:r>
            <a:r>
              <a:rPr lang="en-US" dirty="0" err="1"/>
              <a:t>Ruxandra</a:t>
            </a:r>
            <a:r>
              <a:rPr lang="en-US" dirty="0"/>
              <a:t> at </a:t>
            </a:r>
            <a:r>
              <a:rPr lang="en-US" dirty="0">
                <a:hlinkClick r:id="rId3"/>
              </a:rPr>
              <a:t>rnedu@mascc.org</a:t>
            </a:r>
            <a:r>
              <a:rPr lang="en-US" dirty="0"/>
              <a:t> at the time at which your guideline is approved for publication. </a:t>
            </a:r>
          </a:p>
          <a:p>
            <a:pPr marL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b="1" dirty="0"/>
              <a:t>IMPORTANT</a:t>
            </a:r>
            <a:r>
              <a:rPr lang="en-US" dirty="0"/>
              <a:t>: In order to standardize the layout and format of all MASCC guideline slides, please do NOT alter the fonts, colors, slide layout, or other formatting options.</a:t>
            </a:r>
          </a:p>
          <a:p>
            <a:pPr marL="0" indent="0">
              <a:buNone/>
            </a:pPr>
            <a:r>
              <a:rPr lang="en-US" dirty="0"/>
              <a:t>Please include ONE of the two provided options for summarizing your levels of evidence and grading of recommendations</a:t>
            </a:r>
          </a:p>
        </p:txBody>
      </p:sp>
      <p:sp>
        <p:nvSpPr>
          <p:cNvPr id="93" name="Google Shape;93;gdff57668eb_0_7"/>
          <p:cNvSpPr txBox="1">
            <a:spLocks noGrp="1"/>
          </p:cNvSpPr>
          <p:nvPr>
            <p:ph type="sldNum" idx="12"/>
          </p:nvPr>
        </p:nvSpPr>
        <p:spPr>
          <a:xfrm>
            <a:off x="7425344" y="4844839"/>
            <a:ext cx="984000" cy="2739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4C6B873-0404-9646-87B9-52AB6F14E09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CA"/>
              <a:t>©Multinational Association of Supportive Care in Cancer (MASCC). All rights reserved worldwide. Created by the NAME OF STUDY GROUP. Version Date: MM/YYYY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"/>
          <p:cNvSpPr txBox="1"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r>
              <a:rPr lang="en-US" dirty="0"/>
              <a:t>Levels of Evidence </a:t>
            </a:r>
            <a:r>
              <a:rPr lang="en-US" dirty="0">
                <a:solidFill>
                  <a:srgbClr val="FF0000"/>
                </a:solidFill>
              </a:rPr>
              <a:t>(OPTION 2)</a:t>
            </a:r>
          </a:p>
        </p:txBody>
      </p:sp>
      <p:sp>
        <p:nvSpPr>
          <p:cNvPr id="125" name="Google Shape;125;p4"/>
          <p:cNvSpPr txBox="1">
            <a:spLocks noGrp="1"/>
          </p:cNvSpPr>
          <p:nvPr>
            <p:ph type="sldNum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sp>
        <p:nvSpPr>
          <p:cNvPr id="126" name="Google Shape;126;p4"/>
          <p:cNvSpPr txBox="1">
            <a:spLocks noGrp="1"/>
          </p:cNvSpPr>
          <p:nvPr>
            <p:ph type="ftr" idx="11"/>
          </p:nvPr>
        </p:nvSpPr>
        <p:spPr>
          <a:xfrm>
            <a:off x="776982" y="4858033"/>
            <a:ext cx="601701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©Multinational Association of Supportive Care in Cancer (MASCC). All rights reserved worldwide. Created by the NAME OF STUDY GROUP. Version Date: MM/YYYY</a:t>
            </a:r>
            <a:endParaRPr dirty="0"/>
          </a:p>
        </p:txBody>
      </p:sp>
      <p:graphicFrame>
        <p:nvGraphicFramePr>
          <p:cNvPr id="127" name="Google Shape;127;p4"/>
          <p:cNvGraphicFramePr/>
          <p:nvPr/>
        </p:nvGraphicFramePr>
        <p:xfrm>
          <a:off x="822324" y="1384300"/>
          <a:ext cx="7554500" cy="3107610"/>
        </p:xfrm>
        <a:graphic>
          <a:graphicData uri="http://schemas.openxmlformats.org/drawingml/2006/table">
            <a:tbl>
              <a:tblPr firstRow="1" bandRow="1">
                <a:noFill/>
                <a:tableStyleId>{3C06446B-CA15-47FA-B576-F6F53946095E}</a:tableStyleId>
              </a:tblPr>
              <a:tblGrid>
                <a:gridCol w="1006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48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49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/>
                        <a:t>Level</a:t>
                      </a:r>
                      <a:endParaRPr/>
                    </a:p>
                  </a:txBody>
                  <a:tcPr marL="59250" marR="59250" marT="29625" marB="296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/>
                        <a:t>Description</a:t>
                      </a:r>
                      <a:endParaRPr/>
                    </a:p>
                  </a:txBody>
                  <a:tcPr marL="59250" marR="59250" marT="29625" marB="296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0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</a:t>
                      </a:r>
                      <a:endParaRPr/>
                    </a:p>
                  </a:txBody>
                  <a:tcPr marL="59250" marR="59250" marT="29625" marB="296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Evidence from at least one large randomised, controlled trial of good methodological quality (low potential for bias) or meta-analyses of well- conducted randomised trials without heterogeneity  </a:t>
                      </a:r>
                      <a:endParaRPr/>
                    </a:p>
                  </a:txBody>
                  <a:tcPr marL="59250" marR="59250" marT="29625" marB="296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0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II </a:t>
                      </a:r>
                      <a:endParaRPr/>
                    </a:p>
                  </a:txBody>
                  <a:tcPr marL="59250" marR="59250" marT="29625" marB="296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Small randomised trials or large randomised trials with a suspicion of bias (lower methodological quality) or meta-analyses of such trials or of trials with demonstrated heterogeneity</a:t>
                      </a:r>
                      <a:endParaRPr/>
                    </a:p>
                  </a:txBody>
                  <a:tcPr marL="59250" marR="59250" marT="29625" marB="296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III  </a:t>
                      </a:r>
                      <a:endParaRPr/>
                    </a:p>
                  </a:txBody>
                  <a:tcPr marL="59250" marR="59250" marT="29625" marB="296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Prospective cohort studies </a:t>
                      </a:r>
                      <a:endParaRPr/>
                    </a:p>
                  </a:txBody>
                  <a:tcPr marL="59250" marR="59250" marT="29625" marB="296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IV </a:t>
                      </a:r>
                      <a:endParaRPr/>
                    </a:p>
                  </a:txBody>
                  <a:tcPr marL="59250" marR="59250" marT="29625" marB="296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Retrospective cohort studies or case-control studies </a:t>
                      </a:r>
                      <a:endParaRPr/>
                    </a:p>
                  </a:txBody>
                  <a:tcPr marL="59250" marR="59250" marT="29625" marB="296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 </a:t>
                      </a:r>
                      <a:endParaRPr/>
                    </a:p>
                  </a:txBody>
                  <a:tcPr marL="59250" marR="59250" marT="29625" marB="296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Studies without control group, case reports, expert opinions </a:t>
                      </a:r>
                      <a:endParaRPr/>
                    </a:p>
                  </a:txBody>
                  <a:tcPr marL="59250" marR="59250" marT="29625" marB="296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"/>
          <p:cNvSpPr txBox="1">
            <a:spLocks noGrp="1"/>
          </p:cNvSpPr>
          <p:nvPr>
            <p:ph type="title"/>
          </p:nvPr>
        </p:nvSpPr>
        <p:spPr>
          <a:xfrm>
            <a:off x="822959" y="214953"/>
            <a:ext cx="7586403" cy="1088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r>
              <a:rPr lang="en-US" dirty="0"/>
              <a:t>Grades of Recommendation </a:t>
            </a:r>
            <a:r>
              <a:rPr lang="en-US" dirty="0">
                <a:solidFill>
                  <a:srgbClr val="FF0000"/>
                </a:solidFill>
              </a:rPr>
              <a:t>(OPTION 2)</a:t>
            </a:r>
          </a:p>
        </p:txBody>
      </p:sp>
      <p:sp>
        <p:nvSpPr>
          <p:cNvPr id="133" name="Google Shape;133;p5"/>
          <p:cNvSpPr txBox="1">
            <a:spLocks noGrp="1"/>
          </p:cNvSpPr>
          <p:nvPr>
            <p:ph type="sldNum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sp>
        <p:nvSpPr>
          <p:cNvPr id="134" name="Google Shape;134;p5"/>
          <p:cNvSpPr txBox="1">
            <a:spLocks noGrp="1"/>
          </p:cNvSpPr>
          <p:nvPr>
            <p:ph type="ftr" idx="11"/>
          </p:nvPr>
        </p:nvSpPr>
        <p:spPr>
          <a:xfrm>
            <a:off x="776982" y="4858033"/>
            <a:ext cx="599872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©Multinational Association of Supportive Care in Cancer (MASCC). All rights reserved worldwide. Created by the NAME OF STUDY GROUP. Version Date: MM/YYYY</a:t>
            </a:r>
            <a:endParaRPr dirty="0"/>
          </a:p>
        </p:txBody>
      </p:sp>
      <p:graphicFrame>
        <p:nvGraphicFramePr>
          <p:cNvPr id="135" name="Google Shape;135;p5"/>
          <p:cNvGraphicFramePr/>
          <p:nvPr>
            <p:extLst>
              <p:ext uri="{D42A27DB-BD31-4B8C-83A1-F6EECF244321}">
                <p14:modId xmlns:p14="http://schemas.microsoft.com/office/powerpoint/2010/main" val="3896480866"/>
              </p:ext>
            </p:extLst>
          </p:nvPr>
        </p:nvGraphicFramePr>
        <p:xfrm>
          <a:off x="822324" y="1384300"/>
          <a:ext cx="7554500" cy="2890905"/>
        </p:xfrm>
        <a:graphic>
          <a:graphicData uri="http://schemas.openxmlformats.org/drawingml/2006/table">
            <a:tbl>
              <a:tblPr firstRow="1" bandRow="1">
                <a:noFill/>
                <a:tableStyleId>{3C06446B-CA15-47FA-B576-F6F53946095E}</a:tableStyleId>
              </a:tblPr>
              <a:tblGrid>
                <a:gridCol w="1006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48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49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dirty="0"/>
                        <a:t>Grade</a:t>
                      </a:r>
                      <a:endParaRPr dirty="0"/>
                    </a:p>
                  </a:txBody>
                  <a:tcPr marL="59250" marR="59250" marT="29625" marB="296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/>
                        <a:t>Description</a:t>
                      </a:r>
                      <a:endParaRPr/>
                    </a:p>
                  </a:txBody>
                  <a:tcPr marL="59250" marR="59250" marT="29625" marB="296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7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Calibri"/>
                          <a:cs typeface="Calibri"/>
                          <a:sym typeface="Calibri"/>
                        </a:rPr>
                        <a:t>A</a:t>
                      </a:r>
                      <a:endParaRPr dirty="0"/>
                    </a:p>
                  </a:txBody>
                  <a:tcPr marL="59250" marR="59250" marT="29625" marB="296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Strong evidence for efficacy with a substantial clinical benefit, strongly recommended</a:t>
                      </a:r>
                      <a:endParaRPr/>
                    </a:p>
                  </a:txBody>
                  <a:tcPr marL="59250" marR="59250" marT="29625" marB="296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4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</a:t>
                      </a:r>
                      <a:endParaRPr dirty="0"/>
                    </a:p>
                  </a:txBody>
                  <a:tcPr marL="59250" marR="59250" marT="29625" marB="296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Strong or moderate evidence for efficacy but with a limited clinical benefit, generally recommended</a:t>
                      </a:r>
                      <a:endParaRPr/>
                    </a:p>
                  </a:txBody>
                  <a:tcPr marL="59250" marR="59250" marT="29625" marB="296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21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 </a:t>
                      </a:r>
                      <a:endParaRPr dirty="0"/>
                    </a:p>
                  </a:txBody>
                  <a:tcPr marL="59250" marR="59250" marT="29625" marB="296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Insufficient evidence for efficacy or benefit does not outweigh the risk or the disadvantages (adverse events, costs, …), optional </a:t>
                      </a:r>
                      <a:endParaRPr/>
                    </a:p>
                  </a:txBody>
                  <a:tcPr marL="59250" marR="59250" marT="29625" marB="296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 </a:t>
                      </a:r>
                      <a:endParaRPr dirty="0"/>
                    </a:p>
                  </a:txBody>
                  <a:tcPr marL="59250" marR="59250" marT="29625" marB="296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Moderate evidence against efficacy or for adverse outcome, generally not recommended</a:t>
                      </a:r>
                      <a:endParaRPr/>
                    </a:p>
                  </a:txBody>
                  <a:tcPr marL="59250" marR="59250" marT="29625" marB="296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 </a:t>
                      </a:r>
                      <a:endParaRPr dirty="0"/>
                    </a:p>
                  </a:txBody>
                  <a:tcPr marL="59250" marR="59250" marT="29625" marB="296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Strong evidence against efficacy or for adverse outcome, never recommended</a:t>
                      </a:r>
                      <a:endParaRPr dirty="0"/>
                    </a:p>
                  </a:txBody>
                  <a:tcPr marL="59250" marR="59250" marT="29625" marB="296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"/>
          <p:cNvSpPr txBox="1"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C3843"/>
              </a:buClr>
              <a:buSzPts val="3600"/>
              <a:buFont typeface="Calibri"/>
              <a:buNone/>
            </a:pPr>
            <a:r>
              <a:rPr lang="en-US" dirty="0"/>
              <a:t>Recommendations</a:t>
            </a:r>
            <a:endParaRPr dirty="0"/>
          </a:p>
        </p:txBody>
      </p:sp>
      <p:sp>
        <p:nvSpPr>
          <p:cNvPr id="141" name="Google Shape;141;p6"/>
          <p:cNvSpPr txBox="1"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Proin </a:t>
            </a:r>
            <a:r>
              <a:rPr lang="en-US" dirty="0" err="1"/>
              <a:t>quis</a:t>
            </a:r>
            <a:r>
              <a:rPr lang="en-US" dirty="0"/>
              <a:t> diam et </a:t>
            </a:r>
            <a:r>
              <a:rPr lang="en-US" dirty="0" err="1"/>
              <a:t>nibh</a:t>
            </a:r>
            <a:r>
              <a:rPr lang="en-US" dirty="0"/>
              <a:t> dictum </a:t>
            </a:r>
            <a:r>
              <a:rPr lang="en-US" dirty="0" err="1"/>
              <a:t>finibus</a:t>
            </a:r>
            <a:r>
              <a:rPr lang="en-US" dirty="0"/>
              <a:t> sed in est. </a:t>
            </a:r>
          </a:p>
          <a:p>
            <a:pPr marL="174625" lvl="0" indent="-174625" algn="l" rtl="0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SzPts val="2250"/>
              <a:buFont typeface="Arial"/>
              <a:buChar char="•"/>
            </a:pPr>
            <a:r>
              <a:rPr lang="en-US" dirty="0">
                <a:solidFill>
                  <a:srgbClr val="006699"/>
                </a:solidFill>
              </a:rPr>
              <a:t>Level of evidence – XXX</a:t>
            </a:r>
            <a:endParaRPr dirty="0"/>
          </a:p>
          <a:p>
            <a:pPr marL="174625" lvl="0" indent="-174625" algn="l" rtl="0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SzPts val="2250"/>
              <a:buFont typeface="Arial"/>
              <a:buChar char="•"/>
            </a:pPr>
            <a:r>
              <a:rPr lang="en-US" dirty="0">
                <a:solidFill>
                  <a:srgbClr val="006699"/>
                </a:solidFill>
              </a:rPr>
              <a:t>Grade of recommendation – XXX</a:t>
            </a:r>
            <a:endParaRPr dirty="0"/>
          </a:p>
        </p:txBody>
      </p:sp>
      <p:sp>
        <p:nvSpPr>
          <p:cNvPr id="142" name="Google Shape;142;p6"/>
          <p:cNvSpPr txBox="1">
            <a:spLocks noGrp="1"/>
          </p:cNvSpPr>
          <p:nvPr>
            <p:ph type="sldNum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  <p:sp>
        <p:nvSpPr>
          <p:cNvPr id="143" name="Google Shape;143;p6"/>
          <p:cNvSpPr txBox="1">
            <a:spLocks noGrp="1"/>
          </p:cNvSpPr>
          <p:nvPr>
            <p:ph type="ftr" idx="11"/>
          </p:nvPr>
        </p:nvSpPr>
        <p:spPr>
          <a:xfrm>
            <a:off x="776982" y="4858033"/>
            <a:ext cx="5943858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©Multinational Association of Supportive Care in Cancer (MASCC). All rights reserved worldwide. Created by the NAME OF STUDY GROUP. Version Date: MM/YYYY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"/>
          <p:cNvSpPr txBox="1"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C3843"/>
              </a:buClr>
              <a:buSzPts val="3600"/>
              <a:buFont typeface="Calibri"/>
              <a:buNone/>
            </a:pPr>
            <a:r>
              <a:rPr lang="en-US" dirty="0"/>
              <a:t>Recommendations</a:t>
            </a:r>
            <a:endParaRPr dirty="0"/>
          </a:p>
        </p:txBody>
      </p:sp>
      <p:sp>
        <p:nvSpPr>
          <p:cNvPr id="141" name="Google Shape;141;p6"/>
          <p:cNvSpPr txBox="1"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Proin </a:t>
            </a:r>
            <a:r>
              <a:rPr lang="en-US" dirty="0" err="1"/>
              <a:t>quis</a:t>
            </a:r>
            <a:r>
              <a:rPr lang="en-US" dirty="0"/>
              <a:t> diam et </a:t>
            </a:r>
            <a:r>
              <a:rPr lang="en-US" dirty="0" err="1"/>
              <a:t>nibh</a:t>
            </a:r>
            <a:r>
              <a:rPr lang="en-US" dirty="0"/>
              <a:t> dictum </a:t>
            </a:r>
            <a:r>
              <a:rPr lang="en-US" dirty="0" err="1"/>
              <a:t>finibus</a:t>
            </a:r>
            <a:r>
              <a:rPr lang="en-US" dirty="0"/>
              <a:t> sed in est. </a:t>
            </a:r>
          </a:p>
          <a:p>
            <a:pPr marL="174625" lvl="0" indent="-174625" algn="l" rtl="0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SzPts val="2250"/>
              <a:buFont typeface="Arial"/>
              <a:buChar char="•"/>
            </a:pPr>
            <a:r>
              <a:rPr lang="en-US" dirty="0">
                <a:solidFill>
                  <a:srgbClr val="006699"/>
                </a:solidFill>
              </a:rPr>
              <a:t>Level of evidence – XXX</a:t>
            </a:r>
            <a:endParaRPr dirty="0"/>
          </a:p>
          <a:p>
            <a:pPr marL="174625" lvl="0" indent="-174625" algn="l" rtl="0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SzPts val="2250"/>
              <a:buFont typeface="Arial"/>
              <a:buChar char="•"/>
            </a:pPr>
            <a:r>
              <a:rPr lang="en-US" dirty="0">
                <a:solidFill>
                  <a:srgbClr val="006699"/>
                </a:solidFill>
              </a:rPr>
              <a:t>Grade of recommendation – XXX</a:t>
            </a:r>
            <a:endParaRPr dirty="0"/>
          </a:p>
        </p:txBody>
      </p:sp>
      <p:sp>
        <p:nvSpPr>
          <p:cNvPr id="142" name="Google Shape;142;p6"/>
          <p:cNvSpPr txBox="1">
            <a:spLocks noGrp="1"/>
          </p:cNvSpPr>
          <p:nvPr>
            <p:ph type="sldNum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  <p:sp>
        <p:nvSpPr>
          <p:cNvPr id="143" name="Google Shape;143;p6"/>
          <p:cNvSpPr txBox="1">
            <a:spLocks noGrp="1"/>
          </p:cNvSpPr>
          <p:nvPr>
            <p:ph type="ftr" idx="11"/>
          </p:nvPr>
        </p:nvSpPr>
        <p:spPr>
          <a:xfrm>
            <a:off x="776982" y="4858033"/>
            <a:ext cx="595300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©Multinational Association of Supportive Care in Cancer (MASCC). All rights reserved worldwide. Created by the NAME OF STUDY GROUP. Version Date: MM/YYYY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6587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"/>
          <p:cNvSpPr txBox="1"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C3843"/>
              </a:buClr>
              <a:buSzPts val="3600"/>
              <a:buFont typeface="Calibri"/>
              <a:buNone/>
            </a:pPr>
            <a:r>
              <a:rPr lang="en-US" dirty="0"/>
              <a:t>Recommendations</a:t>
            </a:r>
            <a:endParaRPr dirty="0"/>
          </a:p>
        </p:txBody>
      </p:sp>
      <p:sp>
        <p:nvSpPr>
          <p:cNvPr id="141" name="Google Shape;141;p6"/>
          <p:cNvSpPr txBox="1"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Proin </a:t>
            </a:r>
            <a:r>
              <a:rPr lang="en-US" dirty="0" err="1"/>
              <a:t>quis</a:t>
            </a:r>
            <a:r>
              <a:rPr lang="en-US" dirty="0"/>
              <a:t> diam et </a:t>
            </a:r>
            <a:r>
              <a:rPr lang="en-US" dirty="0" err="1"/>
              <a:t>nibh</a:t>
            </a:r>
            <a:r>
              <a:rPr lang="en-US" dirty="0"/>
              <a:t> dictum </a:t>
            </a:r>
            <a:r>
              <a:rPr lang="en-US" dirty="0" err="1"/>
              <a:t>finibus</a:t>
            </a:r>
            <a:r>
              <a:rPr lang="en-US" dirty="0"/>
              <a:t> sed in est. </a:t>
            </a:r>
          </a:p>
          <a:p>
            <a:pPr marL="174625" lvl="0" indent="-174625" algn="l" rtl="0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SzPts val="2250"/>
              <a:buFont typeface="Arial"/>
              <a:buChar char="•"/>
            </a:pPr>
            <a:r>
              <a:rPr lang="en-US" dirty="0">
                <a:solidFill>
                  <a:srgbClr val="006699"/>
                </a:solidFill>
              </a:rPr>
              <a:t>Level of evidence – XXX</a:t>
            </a:r>
            <a:endParaRPr dirty="0"/>
          </a:p>
          <a:p>
            <a:pPr marL="174625" lvl="0" indent="-174625" algn="l" rtl="0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SzPts val="2250"/>
              <a:buFont typeface="Arial"/>
              <a:buChar char="•"/>
            </a:pPr>
            <a:r>
              <a:rPr lang="en-US" dirty="0">
                <a:solidFill>
                  <a:srgbClr val="006699"/>
                </a:solidFill>
              </a:rPr>
              <a:t>Grade of recommendation – XXX</a:t>
            </a:r>
            <a:endParaRPr dirty="0"/>
          </a:p>
        </p:txBody>
      </p:sp>
      <p:sp>
        <p:nvSpPr>
          <p:cNvPr id="142" name="Google Shape;142;p6"/>
          <p:cNvSpPr txBox="1">
            <a:spLocks noGrp="1"/>
          </p:cNvSpPr>
          <p:nvPr>
            <p:ph type="sldNum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  <p:sp>
        <p:nvSpPr>
          <p:cNvPr id="143" name="Google Shape;143;p6"/>
          <p:cNvSpPr txBox="1">
            <a:spLocks noGrp="1"/>
          </p:cNvSpPr>
          <p:nvPr>
            <p:ph type="ftr" idx="11"/>
          </p:nvPr>
        </p:nvSpPr>
        <p:spPr>
          <a:xfrm>
            <a:off x="776982" y="4858033"/>
            <a:ext cx="597129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©Multinational Association of Supportive Care in Cancer (MASCC). All rights reserved worldwide. Created by the NAME OF STUDY GROUP. Version Date: MM/YYYY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91011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"/>
          <p:cNvSpPr txBox="1"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C3843"/>
              </a:buClr>
              <a:buSzPts val="3600"/>
              <a:buFont typeface="Calibri"/>
              <a:buNone/>
            </a:pPr>
            <a:r>
              <a:rPr lang="en-US" dirty="0"/>
              <a:t>Recommendations</a:t>
            </a:r>
            <a:endParaRPr dirty="0"/>
          </a:p>
        </p:txBody>
      </p:sp>
      <p:sp>
        <p:nvSpPr>
          <p:cNvPr id="141" name="Google Shape;141;p6"/>
          <p:cNvSpPr txBox="1"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Proin </a:t>
            </a:r>
            <a:r>
              <a:rPr lang="en-US" dirty="0" err="1"/>
              <a:t>quis</a:t>
            </a:r>
            <a:r>
              <a:rPr lang="en-US" dirty="0"/>
              <a:t> diam et </a:t>
            </a:r>
            <a:r>
              <a:rPr lang="en-US" dirty="0" err="1"/>
              <a:t>nibh</a:t>
            </a:r>
            <a:r>
              <a:rPr lang="en-US" dirty="0"/>
              <a:t> dictum </a:t>
            </a:r>
            <a:r>
              <a:rPr lang="en-US" dirty="0" err="1"/>
              <a:t>finibus</a:t>
            </a:r>
            <a:r>
              <a:rPr lang="en-US" dirty="0"/>
              <a:t> sed in est. </a:t>
            </a:r>
          </a:p>
          <a:p>
            <a:pPr marL="174625" lvl="0" indent="-174625" algn="l" rtl="0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SzPts val="2250"/>
              <a:buFont typeface="Arial"/>
              <a:buChar char="•"/>
            </a:pPr>
            <a:r>
              <a:rPr lang="en-US" dirty="0">
                <a:solidFill>
                  <a:srgbClr val="006699"/>
                </a:solidFill>
              </a:rPr>
              <a:t>Level of evidence – XXX</a:t>
            </a:r>
            <a:endParaRPr dirty="0"/>
          </a:p>
          <a:p>
            <a:pPr marL="174625" lvl="0" indent="-174625" algn="l" rtl="0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SzPts val="2250"/>
              <a:buFont typeface="Arial"/>
              <a:buChar char="•"/>
            </a:pPr>
            <a:r>
              <a:rPr lang="en-US" dirty="0">
                <a:solidFill>
                  <a:srgbClr val="006699"/>
                </a:solidFill>
              </a:rPr>
              <a:t>Grade of recommendation – XXX</a:t>
            </a:r>
            <a:endParaRPr dirty="0"/>
          </a:p>
        </p:txBody>
      </p:sp>
      <p:sp>
        <p:nvSpPr>
          <p:cNvPr id="142" name="Google Shape;142;p6"/>
          <p:cNvSpPr txBox="1">
            <a:spLocks noGrp="1"/>
          </p:cNvSpPr>
          <p:nvPr>
            <p:ph type="sldNum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  <p:sp>
        <p:nvSpPr>
          <p:cNvPr id="143" name="Google Shape;143;p6"/>
          <p:cNvSpPr txBox="1">
            <a:spLocks noGrp="1"/>
          </p:cNvSpPr>
          <p:nvPr>
            <p:ph type="ftr" idx="11"/>
          </p:nvPr>
        </p:nvSpPr>
        <p:spPr>
          <a:xfrm>
            <a:off x="776982" y="4858033"/>
            <a:ext cx="597129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©Multinational Association of Supportive Care in Cancer (MASCC). All rights reserved worldwide. Created by the NAME OF STUDY GROUP. Version Date: MM/YYYY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396851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"/>
          <p:cNvSpPr txBox="1"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C3843"/>
              </a:buClr>
              <a:buSzPts val="3600"/>
              <a:buFont typeface="Calibri"/>
              <a:buNone/>
            </a:pPr>
            <a:r>
              <a:rPr lang="en-US" dirty="0"/>
              <a:t>Recommendations</a:t>
            </a:r>
            <a:endParaRPr dirty="0"/>
          </a:p>
        </p:txBody>
      </p:sp>
      <p:sp>
        <p:nvSpPr>
          <p:cNvPr id="141" name="Google Shape;141;p6"/>
          <p:cNvSpPr txBox="1"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Proin </a:t>
            </a:r>
            <a:r>
              <a:rPr lang="en-US" dirty="0" err="1"/>
              <a:t>quis</a:t>
            </a:r>
            <a:r>
              <a:rPr lang="en-US" dirty="0"/>
              <a:t> diam et </a:t>
            </a:r>
            <a:r>
              <a:rPr lang="en-US" dirty="0" err="1"/>
              <a:t>nibh</a:t>
            </a:r>
            <a:r>
              <a:rPr lang="en-US" dirty="0"/>
              <a:t> dictum </a:t>
            </a:r>
            <a:r>
              <a:rPr lang="en-US" dirty="0" err="1"/>
              <a:t>finibus</a:t>
            </a:r>
            <a:r>
              <a:rPr lang="en-US" dirty="0"/>
              <a:t> sed in est. </a:t>
            </a:r>
          </a:p>
          <a:p>
            <a:pPr marL="174625" lvl="0" indent="-174625" algn="l" rtl="0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SzPts val="2250"/>
              <a:buFont typeface="Arial"/>
              <a:buChar char="•"/>
            </a:pPr>
            <a:r>
              <a:rPr lang="en-US" dirty="0">
                <a:solidFill>
                  <a:srgbClr val="006699"/>
                </a:solidFill>
              </a:rPr>
              <a:t>Level of evidence – XXX</a:t>
            </a:r>
            <a:endParaRPr dirty="0"/>
          </a:p>
          <a:p>
            <a:pPr marL="174625" lvl="0" indent="-174625" algn="l" rtl="0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SzPts val="2250"/>
              <a:buFont typeface="Arial"/>
              <a:buChar char="•"/>
            </a:pPr>
            <a:r>
              <a:rPr lang="en-US" dirty="0">
                <a:solidFill>
                  <a:srgbClr val="006699"/>
                </a:solidFill>
              </a:rPr>
              <a:t>Grade of recommendation – XXX</a:t>
            </a:r>
            <a:endParaRPr dirty="0"/>
          </a:p>
        </p:txBody>
      </p:sp>
      <p:sp>
        <p:nvSpPr>
          <p:cNvPr id="142" name="Google Shape;142;p6"/>
          <p:cNvSpPr txBox="1">
            <a:spLocks noGrp="1"/>
          </p:cNvSpPr>
          <p:nvPr>
            <p:ph type="sldNum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  <p:sp>
        <p:nvSpPr>
          <p:cNvPr id="143" name="Google Shape;143;p6"/>
          <p:cNvSpPr txBox="1">
            <a:spLocks noGrp="1"/>
          </p:cNvSpPr>
          <p:nvPr>
            <p:ph type="ftr" idx="11"/>
          </p:nvPr>
        </p:nvSpPr>
        <p:spPr>
          <a:xfrm>
            <a:off x="776982" y="4858033"/>
            <a:ext cx="6007866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©Multinational Association of Supportive Care in Cancer (MASCC). All rights reserved worldwide. Created by the NAME OF STUDY GROUP. Version Date: MM/YYYY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358442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3"/>
          <p:cNvSpPr txBox="1"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C3843"/>
              </a:buClr>
              <a:buSzPts val="3600"/>
              <a:buFont typeface="Calibri"/>
              <a:buNone/>
            </a:pPr>
            <a:r>
              <a:rPr lang="en-US"/>
              <a:t>Other References</a:t>
            </a:r>
            <a:endParaRPr/>
          </a:p>
        </p:txBody>
      </p:sp>
      <p:sp>
        <p:nvSpPr>
          <p:cNvPr id="197" name="Google Shape;197;p13"/>
          <p:cNvSpPr txBox="1"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174625" indent="-174625">
              <a:spcBef>
                <a:spcPts val="0"/>
              </a:spcBef>
            </a:pPr>
            <a:r>
              <a:rPr lang="en-US" dirty="0"/>
              <a:t>Include any additional references here if desired</a:t>
            </a:r>
          </a:p>
        </p:txBody>
      </p:sp>
      <p:sp>
        <p:nvSpPr>
          <p:cNvPr id="198" name="Google Shape;198;p13"/>
          <p:cNvSpPr txBox="1">
            <a:spLocks noGrp="1"/>
          </p:cNvSpPr>
          <p:nvPr>
            <p:ph type="sldNum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  <p:sp>
        <p:nvSpPr>
          <p:cNvPr id="199" name="Google Shape;199;p13"/>
          <p:cNvSpPr txBox="1">
            <a:spLocks noGrp="1"/>
          </p:cNvSpPr>
          <p:nvPr>
            <p:ph type="ftr" idx="11"/>
          </p:nvPr>
        </p:nvSpPr>
        <p:spPr>
          <a:xfrm>
            <a:off x="776982" y="4858033"/>
            <a:ext cx="599872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©Multinational Association of Supportive Care in Cancer (MASCC). All rights reserved worldwide. Created by the NAME OF STUDY GROUP. Version Date: MM/YYYY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"/>
          <p:cNvSpPr txBox="1"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r>
              <a:rPr lang="en-US" dirty="0"/>
              <a:t>Summary Review</a:t>
            </a:r>
            <a:br>
              <a:rPr lang="en-US" dirty="0"/>
            </a:br>
            <a:r>
              <a:rPr lang="en-US" dirty="0"/>
              <a:t>ISOO/MASCC/ASCO Guideline: </a:t>
            </a:r>
            <a:br>
              <a:rPr lang="en-US" dirty="0"/>
            </a:br>
            <a:r>
              <a:rPr lang="en-US" dirty="0"/>
              <a:t>[Title of Guideline]</a:t>
            </a:r>
            <a:endParaRPr dirty="0"/>
          </a:p>
        </p:txBody>
      </p:sp>
      <p:sp>
        <p:nvSpPr>
          <p:cNvPr id="99" name="Google Shape;99;p1"/>
          <p:cNvSpPr txBox="1">
            <a:spLocks noGrp="1"/>
          </p:cNvSpPr>
          <p:nvPr>
            <p:ph type="subTitle" idx="1"/>
          </p:nvPr>
        </p:nvSpPr>
        <p:spPr>
          <a:xfrm>
            <a:off x="825038" y="3341716"/>
            <a:ext cx="75438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indent="0">
              <a:spcBef>
                <a:spcPts val="0"/>
              </a:spcBef>
            </a:pPr>
            <a:r>
              <a:rPr lang="en-US" dirty="0"/>
              <a:t>[NAME OF STUDY GROUP]</a:t>
            </a:r>
            <a:endParaRPr dirty="0"/>
          </a:p>
        </p:txBody>
      </p:sp>
      <p:sp>
        <p:nvSpPr>
          <p:cNvPr id="100" name="Google Shape;100;p1"/>
          <p:cNvSpPr txBox="1">
            <a:spLocks noGrp="1"/>
          </p:cNvSpPr>
          <p:nvPr>
            <p:ph type="ftr" idx="11"/>
          </p:nvPr>
        </p:nvSpPr>
        <p:spPr>
          <a:xfrm>
            <a:off x="774953" y="4855464"/>
            <a:ext cx="5945887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©Multinational Association of Supportive Care in Cancer (MASCC). All rights reserved worldwide. Created by the NAME OF STUDY GROUP. Version Date: MM/YYYY</a:t>
            </a:r>
            <a:endParaRPr dirty="0"/>
          </a:p>
        </p:txBody>
      </p:sp>
      <p:sp>
        <p:nvSpPr>
          <p:cNvPr id="101" name="Google Shape;101;p1"/>
          <p:cNvSpPr txBox="1">
            <a:spLocks noGrp="1"/>
          </p:cNvSpPr>
          <p:nvPr>
            <p:ph type="sldNum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"/>
          <p:cNvSpPr txBox="1"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C3843"/>
              </a:buClr>
              <a:buSzPts val="3600"/>
              <a:buFont typeface="Calibri"/>
              <a:buNone/>
            </a:pPr>
            <a:r>
              <a:rPr lang="en-US"/>
              <a:t>Citation</a:t>
            </a:r>
            <a:endParaRPr/>
          </a:p>
        </p:txBody>
      </p:sp>
      <p:sp>
        <p:nvSpPr>
          <p:cNvPr id="109" name="Google Shape;109;p2"/>
          <p:cNvSpPr txBox="1"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174625" indent="-174625">
              <a:spcBef>
                <a:spcPts val="0"/>
              </a:spcBef>
            </a:pPr>
            <a:r>
              <a:rPr lang="en-US" dirty="0"/>
              <a:t>Please provide the citation of your publication here</a:t>
            </a:r>
            <a:endParaRPr dirty="0"/>
          </a:p>
        </p:txBody>
      </p:sp>
      <p:sp>
        <p:nvSpPr>
          <p:cNvPr id="110" name="Google Shape;110;p2"/>
          <p:cNvSpPr txBox="1">
            <a:spLocks noGrp="1"/>
          </p:cNvSpPr>
          <p:nvPr>
            <p:ph type="sldNum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111" name="Google Shape;111;p2"/>
          <p:cNvSpPr txBox="1">
            <a:spLocks noGrp="1"/>
          </p:cNvSpPr>
          <p:nvPr>
            <p:ph type="ftr" idx="11"/>
          </p:nvPr>
        </p:nvSpPr>
        <p:spPr>
          <a:xfrm>
            <a:off x="776982" y="4858033"/>
            <a:ext cx="5980434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©Multinational Association of Supportive Care in Cancer (MASCC). All rights reserved worldwide. Created by the NAME OF STUDY GROUP. Version Date: MM/YYYY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"/>
          <p:cNvSpPr txBox="1"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r>
              <a:rPr lang="en-US" dirty="0"/>
              <a:t>Guideline History</a:t>
            </a:r>
            <a:br>
              <a:rPr lang="en-US" dirty="0"/>
            </a:br>
            <a:r>
              <a:rPr lang="en-US" sz="1800" i="1" dirty="0">
                <a:solidFill>
                  <a:srgbClr val="FF0000"/>
                </a:solidFill>
              </a:rPr>
              <a:t>(Guideline Updates Only)</a:t>
            </a:r>
            <a:endParaRPr lang="en-US" sz="1800" dirty="0"/>
          </a:p>
        </p:txBody>
      </p:sp>
      <p:sp>
        <p:nvSpPr>
          <p:cNvPr id="117" name="Google Shape;117;p3"/>
          <p:cNvSpPr txBox="1"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174625" indent="-174625">
              <a:spcBef>
                <a:spcPts val="0"/>
              </a:spcBef>
            </a:pPr>
            <a:r>
              <a:rPr lang="en-US" dirty="0"/>
              <a:t>Year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 of publication of original guideline:</a:t>
            </a:r>
            <a:endParaRPr lang="en-US" dirty="0"/>
          </a:p>
          <a:p>
            <a:pPr marL="174625" indent="-174625">
              <a:spcBef>
                <a:spcPts val="1050"/>
              </a:spcBef>
            </a:pPr>
            <a:r>
              <a:rPr lang="en-US" dirty="0"/>
              <a:t>Year of publication of first revision: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US" dirty="0"/>
          </a:p>
          <a:p>
            <a:pPr marL="174625" indent="-174625">
              <a:spcBef>
                <a:spcPts val="1050"/>
              </a:spcBef>
            </a:pPr>
            <a:r>
              <a:rPr lang="en-US" dirty="0"/>
              <a:t>Year of publication of second revision:</a:t>
            </a:r>
          </a:p>
          <a:p>
            <a:pPr marL="174625" indent="-174625">
              <a:spcBef>
                <a:spcPts val="1050"/>
              </a:spcBef>
            </a:pP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Etc</a:t>
            </a:r>
            <a:r>
              <a:rPr lang="en-US" dirty="0">
                <a:solidFill>
                  <a:srgbClr val="FF0000"/>
                </a:solidFill>
              </a:rPr>
              <a:t> as needed)</a:t>
            </a:r>
          </a:p>
        </p:txBody>
      </p:sp>
      <p:sp>
        <p:nvSpPr>
          <p:cNvPr id="118" name="Google Shape;118;p3"/>
          <p:cNvSpPr txBox="1">
            <a:spLocks noGrp="1"/>
          </p:cNvSpPr>
          <p:nvPr>
            <p:ph type="sldNum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119" name="Google Shape;119;p3"/>
          <p:cNvSpPr txBox="1">
            <a:spLocks noGrp="1"/>
          </p:cNvSpPr>
          <p:nvPr>
            <p:ph type="ftr" idx="11"/>
          </p:nvPr>
        </p:nvSpPr>
        <p:spPr>
          <a:xfrm>
            <a:off x="776982" y="4858033"/>
            <a:ext cx="6007866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©Multinational Association of Supportive Care in Cancer (MASCC). All rights reserved worldwide. Created by the NAME OF STUDY GROUP. Version Date: MM/YYYY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87CB7-6188-9CBD-43B1-9EB8A75BF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97C10D-3C65-663B-0CDA-B1D891A6EC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Purpose:</a:t>
            </a:r>
            <a:r>
              <a:rPr lang="en-US" dirty="0"/>
              <a:t>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Proin </a:t>
            </a:r>
            <a:r>
              <a:rPr lang="en-US" dirty="0" err="1"/>
              <a:t>quis</a:t>
            </a:r>
            <a:r>
              <a:rPr lang="en-US" dirty="0"/>
              <a:t> diam et </a:t>
            </a:r>
            <a:r>
              <a:rPr lang="en-US" dirty="0" err="1"/>
              <a:t>nibh</a:t>
            </a:r>
            <a:r>
              <a:rPr lang="en-US" dirty="0"/>
              <a:t> dictum </a:t>
            </a:r>
            <a:r>
              <a:rPr lang="en-US" dirty="0" err="1"/>
              <a:t>finibus</a:t>
            </a:r>
            <a:r>
              <a:rPr lang="en-US" dirty="0"/>
              <a:t> sed in est.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dolor,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. Vestibulum ante ipsum </a:t>
            </a:r>
            <a:r>
              <a:rPr lang="en-US" dirty="0" err="1"/>
              <a:t>primis</a:t>
            </a:r>
            <a:r>
              <a:rPr lang="en-US" dirty="0"/>
              <a:t> in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et </a:t>
            </a:r>
            <a:r>
              <a:rPr lang="en-US" dirty="0" err="1"/>
              <a:t>ultrices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 </a:t>
            </a:r>
            <a:r>
              <a:rPr lang="en-US" dirty="0" err="1"/>
              <a:t>cubilia</a:t>
            </a:r>
            <a:r>
              <a:rPr lang="en-US" dirty="0"/>
              <a:t> </a:t>
            </a:r>
            <a:r>
              <a:rPr lang="en-US" dirty="0" err="1"/>
              <a:t>curae</a:t>
            </a:r>
            <a:r>
              <a:rPr lang="en-US" dirty="0"/>
              <a:t>.</a:t>
            </a:r>
            <a:endParaRPr lang="en-CA" dirty="0"/>
          </a:p>
          <a:p>
            <a:r>
              <a:rPr lang="en-US" u="sng" dirty="0"/>
              <a:t>Methods:</a:t>
            </a:r>
            <a:r>
              <a:rPr lang="en-US" dirty="0"/>
              <a:t>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Proin </a:t>
            </a:r>
            <a:r>
              <a:rPr lang="en-US" dirty="0" err="1"/>
              <a:t>quis</a:t>
            </a:r>
            <a:r>
              <a:rPr lang="en-US" dirty="0"/>
              <a:t> diam et </a:t>
            </a:r>
            <a:r>
              <a:rPr lang="en-US" dirty="0" err="1"/>
              <a:t>nibh</a:t>
            </a:r>
            <a:r>
              <a:rPr lang="en-US" dirty="0"/>
              <a:t> dictum </a:t>
            </a:r>
            <a:r>
              <a:rPr lang="en-US" dirty="0" err="1"/>
              <a:t>finibus</a:t>
            </a:r>
            <a:r>
              <a:rPr lang="en-US" dirty="0"/>
              <a:t> sed in est.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dolor,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. Vestibulum ante ipsum </a:t>
            </a:r>
            <a:r>
              <a:rPr lang="en-US" dirty="0" err="1"/>
              <a:t>primis</a:t>
            </a:r>
            <a:r>
              <a:rPr lang="en-US" dirty="0"/>
              <a:t> in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et </a:t>
            </a:r>
            <a:r>
              <a:rPr lang="en-US" dirty="0" err="1"/>
              <a:t>ultrices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 </a:t>
            </a:r>
            <a:r>
              <a:rPr lang="en-US" dirty="0" err="1"/>
              <a:t>cubilia</a:t>
            </a:r>
            <a:r>
              <a:rPr lang="en-US" dirty="0"/>
              <a:t> </a:t>
            </a:r>
            <a:r>
              <a:rPr lang="en-US" dirty="0" err="1"/>
              <a:t>curae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AC9614-D532-800D-21F0-09BD604E6A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CA479-5B8A-277A-7372-553CE8C0B47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CA"/>
              <a:t>©Multinational Association of Supportive Care in Cancer (MASCC). All rights reserved worldwide. Created by the NAME OF STUDY GROUP. Version Date: MM/YYYY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83470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E778E-BE58-FF21-0C56-938ED331E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C41DC6-3D67-CF53-A3AE-0D07BFFAE1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Results:</a:t>
            </a:r>
            <a:r>
              <a:rPr lang="en-US" dirty="0"/>
              <a:t>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Proin </a:t>
            </a:r>
            <a:r>
              <a:rPr lang="en-US" dirty="0" err="1"/>
              <a:t>quis</a:t>
            </a:r>
            <a:r>
              <a:rPr lang="en-US" dirty="0"/>
              <a:t> diam et </a:t>
            </a:r>
            <a:r>
              <a:rPr lang="en-US" dirty="0" err="1"/>
              <a:t>nibh</a:t>
            </a:r>
            <a:r>
              <a:rPr lang="en-US" dirty="0"/>
              <a:t> dictum </a:t>
            </a:r>
            <a:r>
              <a:rPr lang="en-US" dirty="0" err="1"/>
              <a:t>finibus</a:t>
            </a:r>
            <a:r>
              <a:rPr lang="en-US" dirty="0"/>
              <a:t> sed in est.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dolor,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. Vestibulum ante ipsum </a:t>
            </a:r>
            <a:r>
              <a:rPr lang="en-US" dirty="0" err="1"/>
              <a:t>primis</a:t>
            </a:r>
            <a:r>
              <a:rPr lang="en-US" dirty="0"/>
              <a:t> in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et </a:t>
            </a:r>
            <a:r>
              <a:rPr lang="en-US" dirty="0" err="1"/>
              <a:t>ultrices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 </a:t>
            </a:r>
            <a:r>
              <a:rPr lang="en-US" dirty="0" err="1"/>
              <a:t>cubilia</a:t>
            </a:r>
            <a:r>
              <a:rPr lang="en-US" dirty="0"/>
              <a:t> </a:t>
            </a:r>
            <a:r>
              <a:rPr lang="en-US" dirty="0" err="1"/>
              <a:t>curae</a:t>
            </a:r>
            <a:endParaRPr lang="en-CA" dirty="0"/>
          </a:p>
          <a:p>
            <a:r>
              <a:rPr lang="en-US" u="sng" dirty="0"/>
              <a:t>Conclusions:</a:t>
            </a:r>
            <a:r>
              <a:rPr lang="en-US" dirty="0"/>
              <a:t>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Proin </a:t>
            </a:r>
            <a:r>
              <a:rPr lang="en-US" dirty="0" err="1"/>
              <a:t>quis</a:t>
            </a:r>
            <a:r>
              <a:rPr lang="en-US" dirty="0"/>
              <a:t> diam et </a:t>
            </a:r>
            <a:r>
              <a:rPr lang="en-US" dirty="0" err="1"/>
              <a:t>nibh</a:t>
            </a:r>
            <a:r>
              <a:rPr lang="en-US" dirty="0"/>
              <a:t> dictum </a:t>
            </a:r>
            <a:r>
              <a:rPr lang="en-US" dirty="0" err="1"/>
              <a:t>finibus</a:t>
            </a:r>
            <a:r>
              <a:rPr lang="en-US" dirty="0"/>
              <a:t> sed in est.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dolor,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. Vestibulum ante ipsum </a:t>
            </a:r>
            <a:r>
              <a:rPr lang="en-US" dirty="0" err="1"/>
              <a:t>primis</a:t>
            </a:r>
            <a:r>
              <a:rPr lang="en-US" dirty="0"/>
              <a:t> in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et </a:t>
            </a:r>
            <a:r>
              <a:rPr lang="en-US" dirty="0" err="1"/>
              <a:t>ultrices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 </a:t>
            </a:r>
            <a:r>
              <a:rPr lang="en-US" dirty="0" err="1"/>
              <a:t>cubilia</a:t>
            </a:r>
            <a:r>
              <a:rPr lang="en-US" dirty="0"/>
              <a:t> </a:t>
            </a:r>
            <a:r>
              <a:rPr lang="en-US" dirty="0" err="1"/>
              <a:t>curae</a:t>
            </a:r>
            <a:r>
              <a:rPr lang="en-US" dirty="0"/>
              <a:t>.</a:t>
            </a:r>
            <a:endParaRPr lang="en-CA" dirty="0"/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CF8489-4EAE-A168-5488-5E7606570B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DE515-8A3D-50B7-C43F-8910A33DC0C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CA"/>
              <a:t>©Multinational Association of Supportive Care in Cancer (MASCC). All rights reserved worldwide. Created by the NAME OF STUDY GROUP. Version Date: MM/YYYY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82217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"/>
          <p:cNvSpPr txBox="1"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r>
              <a:rPr lang="en-US" dirty="0"/>
              <a:t>Levels of Evidence </a:t>
            </a:r>
            <a:r>
              <a:rPr lang="en-US" dirty="0">
                <a:solidFill>
                  <a:srgbClr val="FF0000"/>
                </a:solidFill>
              </a:rPr>
              <a:t>(OPTION 1)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sz="1800" i="1" dirty="0">
                <a:solidFill>
                  <a:srgbClr val="FF0000"/>
                </a:solidFill>
              </a:rPr>
              <a:t>from the MASCC Guidelines Policy</a:t>
            </a:r>
          </a:p>
        </p:txBody>
      </p:sp>
      <p:sp>
        <p:nvSpPr>
          <p:cNvPr id="125" name="Google Shape;125;p4"/>
          <p:cNvSpPr txBox="1">
            <a:spLocks noGrp="1"/>
          </p:cNvSpPr>
          <p:nvPr>
            <p:ph type="sldNum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126" name="Google Shape;126;p4"/>
          <p:cNvSpPr txBox="1">
            <a:spLocks noGrp="1"/>
          </p:cNvSpPr>
          <p:nvPr>
            <p:ph type="ftr" idx="11"/>
          </p:nvPr>
        </p:nvSpPr>
        <p:spPr>
          <a:xfrm>
            <a:off x="776982" y="4858033"/>
            <a:ext cx="5934714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©Multinational Association of Supportive Care in Cancer (MASCC). All rights reserved worldwide. Created by the NAME OF STUDY GROUP. Version Date: MM/YYYY</a:t>
            </a:r>
            <a:endParaRPr dirty="0"/>
          </a:p>
        </p:txBody>
      </p:sp>
      <p:graphicFrame>
        <p:nvGraphicFramePr>
          <p:cNvPr id="127" name="Google Shape;127;p4"/>
          <p:cNvGraphicFramePr/>
          <p:nvPr>
            <p:extLst>
              <p:ext uri="{D42A27DB-BD31-4B8C-83A1-F6EECF244321}">
                <p14:modId xmlns:p14="http://schemas.microsoft.com/office/powerpoint/2010/main" val="1908375645"/>
              </p:ext>
            </p:extLst>
          </p:nvPr>
        </p:nvGraphicFramePr>
        <p:xfrm>
          <a:off x="822324" y="1384300"/>
          <a:ext cx="7299445" cy="3276857"/>
        </p:xfrm>
        <a:graphic>
          <a:graphicData uri="http://schemas.openxmlformats.org/drawingml/2006/table">
            <a:tbl>
              <a:tblPr firstRow="1" bandRow="1">
                <a:noFill/>
                <a:tableStyleId>{3C06446B-CA15-47FA-B576-F6F53946095E}</a:tableStyleId>
              </a:tblPr>
              <a:tblGrid>
                <a:gridCol w="9724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6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31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 dirty="0"/>
                        <a:t>Level</a:t>
                      </a:r>
                      <a:endParaRPr dirty="0"/>
                    </a:p>
                  </a:txBody>
                  <a:tcPr marL="59250" marR="59250" marT="29625" marB="296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 dirty="0"/>
                        <a:t>Description</a:t>
                      </a:r>
                      <a:endParaRPr dirty="0"/>
                    </a:p>
                  </a:txBody>
                  <a:tcPr marL="59250" marR="59250" marT="29625" marB="296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757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</a:t>
                      </a:r>
                      <a:endParaRPr dirty="0"/>
                    </a:p>
                  </a:txBody>
                  <a:tcPr marL="59250" marR="59250" marT="29625" marB="29625" anchor="ctr"/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 dirty="0">
                          <a:sym typeface="Calibri"/>
                        </a:rPr>
                        <a:t>Evidence </a:t>
                      </a:r>
                      <a:r>
                        <a:rPr lang="en-US" sz="1400" b="0" i="0" u="none" strike="noStrike" noProof="0" dirty="0"/>
                        <a:t>obtained </a:t>
                      </a:r>
                      <a:r>
                        <a:rPr lang="en-US" sz="1400" b="0" i="0" u="none" strike="noStrike" noProof="0" dirty="0">
                          <a:sym typeface="Calibri"/>
                        </a:rPr>
                        <a:t>from </a:t>
                      </a:r>
                      <a:r>
                        <a:rPr lang="en-US" sz="1400" b="0" i="0" u="none" strike="noStrike" noProof="0" dirty="0"/>
                        <a:t>meta-analysis of multiple, well-designed</a:t>
                      </a:r>
                      <a:r>
                        <a:rPr lang="en-US" sz="1400" b="0" i="0" u="none" strike="noStrike" noProof="0" dirty="0">
                          <a:sym typeface="Calibri"/>
                        </a:rPr>
                        <a:t>, controlled </a:t>
                      </a:r>
                      <a:r>
                        <a:rPr lang="en-US" sz="1400" b="0" i="0" u="none" strike="noStrike" noProof="0" dirty="0"/>
                        <a:t>studies; randomized </a:t>
                      </a:r>
                      <a:r>
                        <a:rPr lang="en-US" sz="1400" b="0" i="0" u="none" strike="noStrike" noProof="0" dirty="0">
                          <a:sym typeface="Calibri"/>
                        </a:rPr>
                        <a:t>trials </a:t>
                      </a:r>
                      <a:r>
                        <a:rPr lang="en-US" sz="1400" b="0" i="0" u="none" strike="noStrike" noProof="0" dirty="0"/>
                        <a:t>with low false-positive and false-negative errors (high power).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dirty="0"/>
                    </a:p>
                  </a:txBody>
                  <a:tcPr marL="59250" marR="59250" marT="29625" marB="296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757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II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/>
                    </a:p>
                  </a:txBody>
                  <a:tcPr marL="59250" marR="59250" marT="29625" marB="29625" anchor="ctr"/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 dirty="0"/>
                        <a:t>Evidence obtained from at least one-well designed experimental study; randomized </a:t>
                      </a:r>
                      <a:r>
                        <a:rPr lang="en-US" sz="1400" b="0" i="0" u="none" strike="noStrike" noProof="0" dirty="0">
                          <a:sym typeface="Calibri"/>
                        </a:rPr>
                        <a:t>trials with </a:t>
                      </a:r>
                      <a:r>
                        <a:rPr lang="en-US" sz="1400" b="0" i="0" u="none" strike="noStrike" noProof="0" dirty="0"/>
                        <a:t>high false-positive and/</a:t>
                      </a:r>
                      <a:r>
                        <a:rPr lang="en-US" sz="1400" b="0" i="0" u="none" strike="noStrike" noProof="0" dirty="0">
                          <a:sym typeface="Calibri"/>
                        </a:rPr>
                        <a:t>or </a:t>
                      </a:r>
                      <a:r>
                        <a:rPr lang="en-US" sz="1400" b="0" i="0" u="none" strike="noStrike" noProof="0" dirty="0"/>
                        <a:t>false-negative errors (low power).</a:t>
                      </a:r>
                      <a:endParaRPr dirty="0"/>
                    </a:p>
                  </a:txBody>
                  <a:tcPr marL="59250" marR="59250" marT="29625" marB="296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54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III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  </a:t>
                      </a:r>
                      <a:endParaRPr/>
                    </a:p>
                  </a:txBody>
                  <a:tcPr marL="59250" marR="59250" marT="29625" marB="29625" anchor="ctr"/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/>
                        <a:t>Evidence obtained from well-designed, quasi-experimental studies, such as nonrandomized, controlled single-group, pretest-posttest comparison, </a:t>
                      </a:r>
                      <a:r>
                        <a:rPr lang="en-US" sz="1400" b="0" i="0" u="none" strike="noStrike" noProof="0">
                          <a:sym typeface="Calibri"/>
                        </a:rPr>
                        <a:t>cohort</a:t>
                      </a:r>
                      <a:r>
                        <a:rPr lang="en-US" sz="1400" b="0" i="0" u="none" strike="noStrike" noProof="0"/>
                        <a:t>, time, or matched case-control series.</a:t>
                      </a:r>
                      <a:endParaRPr/>
                    </a:p>
                  </a:txBody>
                  <a:tcPr marL="59250" marR="59250" marT="29625" marB="296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39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IV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/>
                    </a:p>
                  </a:txBody>
                  <a:tcPr marL="59250" marR="59250" marT="29625" marB="29625" anchor="ctr"/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/>
                        <a:t>Evidence obtained from well-designed, non-experimental </a:t>
                      </a:r>
                      <a:r>
                        <a:rPr lang="en-US" sz="1400" b="0" i="0" u="none" strike="noStrike" noProof="0">
                          <a:sym typeface="Calibri"/>
                        </a:rPr>
                        <a:t>studies</a:t>
                      </a:r>
                      <a:r>
                        <a:rPr lang="en-US" sz="1400" b="0" i="0" u="none" strike="noStrike" noProof="0"/>
                        <a:t>, such as comparative and correlational descriptive and case</a:t>
                      </a:r>
                      <a:r>
                        <a:rPr lang="en-US" sz="1400" b="0" i="0" u="none" strike="noStrike" noProof="0">
                          <a:sym typeface="Calibri"/>
                        </a:rPr>
                        <a:t> studies</a:t>
                      </a:r>
                      <a:r>
                        <a:rPr lang="en-US" sz="1400" b="0" i="0" u="none" strike="noStrike" noProof="0"/>
                        <a:t>.</a:t>
                      </a:r>
                      <a:endParaRPr/>
                    </a:p>
                  </a:txBody>
                  <a:tcPr marL="59250" marR="59250" marT="29625" marB="296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78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/>
                    </a:p>
                  </a:txBody>
                  <a:tcPr marL="59250" marR="59250" marT="29625" marB="29625" anchor="ctr"/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/>
                        <a:t>Evidence obtained from </a:t>
                      </a:r>
                      <a:r>
                        <a:rPr lang="en-US" sz="1400" b="0" i="0" u="none" strike="noStrike" noProof="0">
                          <a:sym typeface="Calibri"/>
                        </a:rPr>
                        <a:t>case reports</a:t>
                      </a:r>
                      <a:r>
                        <a:rPr lang="en-US" sz="1400" b="0" i="0" u="none" strike="noStrike" noProof="0"/>
                        <a:t> and clinical examples.</a:t>
                      </a:r>
                      <a:endParaRPr/>
                    </a:p>
                  </a:txBody>
                  <a:tcPr marL="59250" marR="59250" marT="29625" marB="296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8444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"/>
          <p:cNvSpPr txBox="1"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r>
              <a:rPr lang="en-US" dirty="0"/>
              <a:t>Grading of Guidelines </a:t>
            </a:r>
            <a:r>
              <a:rPr lang="en-US" dirty="0">
                <a:solidFill>
                  <a:srgbClr val="FF0000"/>
                </a:solidFill>
              </a:rPr>
              <a:t>(OPTION 1)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sz="1800" i="1" dirty="0">
                <a:solidFill>
                  <a:srgbClr val="FF0000"/>
                </a:solidFill>
              </a:rPr>
              <a:t>from the MASCC Guidelines Policy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133" name="Google Shape;133;p5"/>
          <p:cNvSpPr txBox="1">
            <a:spLocks noGrp="1"/>
          </p:cNvSpPr>
          <p:nvPr>
            <p:ph type="sldNum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134" name="Google Shape;134;p5"/>
          <p:cNvSpPr txBox="1">
            <a:spLocks noGrp="1"/>
          </p:cNvSpPr>
          <p:nvPr>
            <p:ph type="ftr" idx="11"/>
          </p:nvPr>
        </p:nvSpPr>
        <p:spPr>
          <a:xfrm>
            <a:off x="776982" y="4858033"/>
            <a:ext cx="6007866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©Multinational Association of Supportive Care in Cancer (MASCC). All rights reserved worldwide. Created by the NAME OF STUDY GROUP. Version Date: MM/YYYY</a:t>
            </a:r>
            <a:endParaRPr dirty="0"/>
          </a:p>
        </p:txBody>
      </p:sp>
      <p:graphicFrame>
        <p:nvGraphicFramePr>
          <p:cNvPr id="135" name="Google Shape;135;p5"/>
          <p:cNvGraphicFramePr/>
          <p:nvPr>
            <p:extLst>
              <p:ext uri="{D42A27DB-BD31-4B8C-83A1-F6EECF244321}">
                <p14:modId xmlns:p14="http://schemas.microsoft.com/office/powerpoint/2010/main" val="1671914241"/>
              </p:ext>
            </p:extLst>
          </p:nvPr>
        </p:nvGraphicFramePr>
        <p:xfrm>
          <a:off x="822324" y="1384300"/>
          <a:ext cx="7554500" cy="2452410"/>
        </p:xfrm>
        <a:graphic>
          <a:graphicData uri="http://schemas.openxmlformats.org/drawingml/2006/table">
            <a:tbl>
              <a:tblPr firstRow="1" bandRow="1">
                <a:noFill/>
                <a:tableStyleId>{3C06446B-CA15-47FA-B576-F6F53946095E}</a:tableStyleId>
              </a:tblPr>
              <a:tblGrid>
                <a:gridCol w="1006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48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49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dirty="0"/>
                        <a:t>Grade</a:t>
                      </a:r>
                      <a:endParaRPr dirty="0"/>
                    </a:p>
                  </a:txBody>
                  <a:tcPr marL="59250" marR="59250" marT="29625" marB="296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dirty="0"/>
                        <a:t>Evidence needed</a:t>
                      </a:r>
                      <a:endParaRPr dirty="0"/>
                    </a:p>
                  </a:txBody>
                  <a:tcPr marL="59250" marR="59250" marT="29625" marB="296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7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Calibri"/>
                          <a:cs typeface="Calibri"/>
                        </a:rPr>
                        <a:t>A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59250" marR="59250" marT="29625" marB="29625" anchor="ctr"/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/>
                        <a:t>Evidence of type I or consistent findings from multiple studies of type II, III</a:t>
                      </a:r>
                      <a:r>
                        <a:rPr lang="en-US" sz="1400" b="0" i="0" u="none" strike="noStrike" noProof="0">
                          <a:sym typeface="Calibri"/>
                        </a:rPr>
                        <a:t>, </a:t>
                      </a:r>
                      <a:r>
                        <a:rPr lang="en-US" sz="1400" b="0" i="0" u="none" strike="noStrike" noProof="0"/>
                        <a:t>or IV</a:t>
                      </a:r>
                      <a:endParaRPr/>
                    </a:p>
                  </a:txBody>
                  <a:tcPr marL="59250" marR="59250" marT="29625" marB="296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4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Calibri"/>
                          <a:cs typeface="Calibri"/>
                        </a:rPr>
                        <a:t>B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59250" marR="59250" marT="29625" marB="29625" anchor="ctr"/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/>
                        <a:t>Evidence of types II, III, </a:t>
                      </a:r>
                      <a:r>
                        <a:rPr lang="en-US" sz="1400" b="0" i="0" u="none" strike="noStrike" noProof="0">
                          <a:sym typeface="Calibri"/>
                        </a:rPr>
                        <a:t>or </a:t>
                      </a:r>
                      <a:r>
                        <a:rPr lang="en-US" sz="1400" b="0" i="0" u="none" strike="noStrike" noProof="0"/>
                        <a:t>IV and findings are </a:t>
                      </a:r>
                      <a:r>
                        <a:rPr lang="en-US" sz="1400" b="0" i="0" u="none" strike="noStrike" noProof="0">
                          <a:sym typeface="Calibri"/>
                        </a:rPr>
                        <a:t>generally </a:t>
                      </a:r>
                      <a:r>
                        <a:rPr lang="en-US" sz="1400" b="0" i="0" u="none" strike="noStrike" noProof="0"/>
                        <a:t>consistent</a:t>
                      </a:r>
                      <a:endParaRPr/>
                    </a:p>
                  </a:txBody>
                  <a:tcPr marL="59250" marR="59250" marT="29625" marB="296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21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Calibri"/>
                          <a:cs typeface="Calibri"/>
                        </a:rPr>
                        <a:t>C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59250" marR="59250" marT="29625" marB="29625" anchor="ctr"/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/>
                        <a:t>Evidence of types II</a:t>
                      </a:r>
                      <a:r>
                        <a:rPr lang="en-US" sz="1400" b="0" i="0" u="none" strike="noStrike" noProof="0">
                          <a:sym typeface="Calibri"/>
                        </a:rPr>
                        <a:t>, </a:t>
                      </a:r>
                      <a:r>
                        <a:rPr lang="en-US" sz="1400" b="0" i="0" u="none" strike="noStrike" noProof="0"/>
                        <a:t>III</a:t>
                      </a:r>
                      <a:r>
                        <a:rPr lang="en-US" sz="1400" b="0" i="0" u="none" strike="noStrike" noProof="0">
                          <a:sym typeface="Calibri"/>
                        </a:rPr>
                        <a:t>, </a:t>
                      </a:r>
                      <a:r>
                        <a:rPr lang="en-US" sz="1400" b="0" i="0" u="none" strike="noStrike" noProof="0"/>
                        <a:t>or IV and findings are inconsistent</a:t>
                      </a:r>
                      <a:endParaRPr/>
                    </a:p>
                  </a:txBody>
                  <a:tcPr marL="59250" marR="59250" marT="29625" marB="296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Calibri"/>
                          <a:cs typeface="Calibri"/>
                        </a:rPr>
                        <a:t>D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59250" marR="59250" marT="29625" marB="29625" anchor="ctr"/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 dirty="0"/>
                        <a:t>Little </a:t>
                      </a:r>
                      <a:r>
                        <a:rPr lang="en-US" sz="1400" b="0" i="0" u="none" strike="noStrike" noProof="0" dirty="0">
                          <a:sym typeface="Calibri"/>
                        </a:rPr>
                        <a:t>or </a:t>
                      </a:r>
                      <a:r>
                        <a:rPr lang="en-US" sz="1400" b="0" i="0" u="none" strike="noStrike" noProof="0" dirty="0"/>
                        <a:t>no systematic empirical evidence</a:t>
                      </a:r>
                      <a:endParaRPr dirty="0"/>
                    </a:p>
                  </a:txBody>
                  <a:tcPr marL="59250" marR="59250" marT="29625" marB="296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4145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"/>
          <p:cNvSpPr txBox="1"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r>
              <a:rPr lang="en-US" dirty="0"/>
              <a:t>Categories of Guidelines </a:t>
            </a:r>
            <a:r>
              <a:rPr lang="en-US" dirty="0">
                <a:solidFill>
                  <a:srgbClr val="FF0000"/>
                </a:solidFill>
              </a:rPr>
              <a:t>(OPTION 1)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sz="1800" i="1" dirty="0">
                <a:solidFill>
                  <a:srgbClr val="FF0000"/>
                </a:solidFill>
              </a:rPr>
              <a:t>from the MASCC Guidelines Policy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133" name="Google Shape;133;p5"/>
          <p:cNvSpPr txBox="1">
            <a:spLocks noGrp="1"/>
          </p:cNvSpPr>
          <p:nvPr>
            <p:ph type="sldNum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sp>
        <p:nvSpPr>
          <p:cNvPr id="134" name="Google Shape;134;p5"/>
          <p:cNvSpPr txBox="1">
            <a:spLocks noGrp="1"/>
          </p:cNvSpPr>
          <p:nvPr>
            <p:ph type="ftr" idx="11"/>
          </p:nvPr>
        </p:nvSpPr>
        <p:spPr>
          <a:xfrm>
            <a:off x="776982" y="4858033"/>
            <a:ext cx="6007866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©Multinational Association of Supportive Care in Cancer (MASCC). All rights reserved worldwide. Created by the NAME OF STUDY GROUP. Version Date: MM/YYYY</a:t>
            </a:r>
            <a:endParaRPr dirty="0"/>
          </a:p>
        </p:txBody>
      </p:sp>
      <p:graphicFrame>
        <p:nvGraphicFramePr>
          <p:cNvPr id="135" name="Google Shape;135;p5"/>
          <p:cNvGraphicFramePr/>
          <p:nvPr>
            <p:extLst>
              <p:ext uri="{D42A27DB-BD31-4B8C-83A1-F6EECF244321}">
                <p14:modId xmlns:p14="http://schemas.microsoft.com/office/powerpoint/2010/main" val="336104373"/>
              </p:ext>
            </p:extLst>
          </p:nvPr>
        </p:nvGraphicFramePr>
        <p:xfrm>
          <a:off x="822324" y="1384300"/>
          <a:ext cx="7554498" cy="2077090"/>
        </p:xfrm>
        <a:graphic>
          <a:graphicData uri="http://schemas.openxmlformats.org/drawingml/2006/table">
            <a:tbl>
              <a:tblPr firstRow="1" bandRow="1">
                <a:noFill/>
                <a:tableStyleId>{3C06446B-CA15-47FA-B576-F6F53946095E}</a:tableStyleId>
              </a:tblPr>
              <a:tblGrid>
                <a:gridCol w="1605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8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49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/>
                        <a:t>Category</a:t>
                      </a:r>
                      <a:endParaRPr sz="1400" b="0" dirty="0"/>
                    </a:p>
                  </a:txBody>
                  <a:tcPr marL="59250" marR="59250" marT="29625" marB="296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/>
                        <a:t>Description</a:t>
                      </a:r>
                      <a:endParaRPr/>
                    </a:p>
                  </a:txBody>
                  <a:tcPr marL="59250" marR="59250" marT="29625" marB="296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700">
                <a:tc>
                  <a:txBody>
                    <a:bodyPr/>
                    <a:lstStyle/>
                    <a:p>
                      <a:pPr marL="0" marR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/>
                        <a:t>Recommendation</a:t>
                      </a:r>
                      <a:endParaRPr/>
                    </a:p>
                  </a:txBody>
                  <a:tcPr marL="59250" marR="59250" marT="29625" marB="29625" anchor="ctr"/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>
                          <a:latin typeface="Calibri"/>
                        </a:rPr>
                        <a:t>Reserved for guidelines that are based on Level I or Level II evidence.</a:t>
                      </a:r>
                      <a:endParaRPr/>
                    </a:p>
                  </a:txBody>
                  <a:tcPr marL="59250" marR="59250" marT="29625" marB="296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450">
                <a:tc>
                  <a:txBody>
                    <a:bodyPr/>
                    <a:lstStyle/>
                    <a:p>
                      <a:pPr marL="0" marR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/>
                        <a:t>Suggestion</a:t>
                      </a:r>
                      <a:endParaRPr/>
                    </a:p>
                  </a:txBody>
                  <a:tcPr marL="59250" marR="59250" marT="29625" marB="29625" anchor="ctr"/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>
                          <a:latin typeface="Calibri"/>
                        </a:rPr>
                        <a:t>Used for guidelines that are based on Level III, Level IV, and Level V evidence; this implies panel consensus on the interpretation of this evidence.</a:t>
                      </a:r>
                      <a:endParaRPr/>
                    </a:p>
                  </a:txBody>
                  <a:tcPr marL="59250" marR="59250" marT="29625" marB="296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2175">
                <a:tc>
                  <a:txBody>
                    <a:bodyPr/>
                    <a:lstStyle/>
                    <a:p>
                      <a:pPr marL="0" marR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/>
                        <a:t>No guideline possible</a:t>
                      </a:r>
                      <a:endParaRPr/>
                    </a:p>
                  </a:txBody>
                  <a:tcPr marL="59250" marR="59250" marT="29625" marB="29625" anchor="ctr"/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>
                          <a:latin typeface="Calibri"/>
                        </a:rPr>
                        <a:t>Used when there is insufficient evidence on which to base a guideline; this implies (1) that there is little or no evidence regarding the practice in question</a:t>
                      </a:r>
                      <a:r>
                        <a:rPr lang="en-US" sz="1400" b="0" i="0" u="none" strike="noStrike" noProof="0">
                          <a:latin typeface="Calibri"/>
                          <a:sym typeface="Calibri"/>
                        </a:rPr>
                        <a:t>, </a:t>
                      </a:r>
                      <a:r>
                        <a:rPr lang="en-US" sz="1400" b="0" i="0" u="none" strike="noStrike" noProof="0">
                          <a:latin typeface="Calibri"/>
                        </a:rPr>
                        <a:t>or (2) that the panel lacks consensus on the interpretation of existing evidence.</a:t>
                      </a:r>
                      <a:endParaRPr/>
                    </a:p>
                  </a:txBody>
                  <a:tcPr marL="59250" marR="59250" marT="29625" marB="296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05B3D8E-0826-4BC1-91E4-36338CB65E4A}"/>
              </a:ext>
            </a:extLst>
          </p:cNvPr>
          <p:cNvSpPr txBox="1"/>
          <p:nvPr/>
        </p:nvSpPr>
        <p:spPr>
          <a:xfrm>
            <a:off x="778610" y="3978537"/>
            <a:ext cx="7711943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i="1" dirty="0">
                <a:latin typeface="Calibri"/>
              </a:rPr>
              <a:t>Tables adapted from Somerfield et al. ASCO Clinical Practice Guidelines: Process, Progress, Pitfalls and Prospects. Classic Papers and Current Comments, 4(4); 881-886, 2000.</a:t>
            </a:r>
          </a:p>
        </p:txBody>
      </p:sp>
    </p:spTree>
    <p:extLst>
      <p:ext uri="{BB962C8B-B14F-4D97-AF65-F5344CB8AC3E}">
        <p14:creationId xmlns:p14="http://schemas.microsoft.com/office/powerpoint/2010/main" val="2842002154"/>
      </p:ext>
    </p:extLst>
  </p:cSld>
  <p:clrMapOvr>
    <a:masterClrMapping/>
  </p:clrMapOvr>
</p:sld>
</file>

<file path=ppt/theme/theme1.xml><?xml version="1.0" encoding="utf-8"?>
<a:theme xmlns:a="http://schemas.openxmlformats.org/drawingml/2006/main" name="mascc">
  <a:themeElements>
    <a:clrScheme name="Custom 7">
      <a:dk1>
        <a:srgbClr val="000000"/>
      </a:dk1>
      <a:lt1>
        <a:srgbClr val="FFFFFF"/>
      </a:lt1>
      <a:dk2>
        <a:srgbClr val="14486D"/>
      </a:dk2>
      <a:lt2>
        <a:srgbClr val="D9E0E6"/>
      </a:lt2>
      <a:accent1>
        <a:srgbClr val="006699"/>
      </a:accent1>
      <a:accent2>
        <a:srgbClr val="0085BD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009192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1536</Words>
  <Application>Microsoft Macintosh PowerPoint</Application>
  <PresentationFormat>On-screen Show (16:9)</PresentationFormat>
  <Paragraphs>136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mascc</vt:lpstr>
      <vt:lpstr>Instructions</vt:lpstr>
      <vt:lpstr>Summary Review ISOO/MASCC/ASCO Guideline:  [Title of Guideline]</vt:lpstr>
      <vt:lpstr>Citation</vt:lpstr>
      <vt:lpstr>Guideline History (Guideline Updates Only)</vt:lpstr>
      <vt:lpstr>Abstract</vt:lpstr>
      <vt:lpstr>Abstract</vt:lpstr>
      <vt:lpstr>Levels of Evidence (OPTION 1) from the MASCC Guidelines Policy</vt:lpstr>
      <vt:lpstr>Grading of Guidelines (OPTION 1) from the MASCC Guidelines Policy</vt:lpstr>
      <vt:lpstr>Categories of Guidelines (OPTION 1) from the MASCC Guidelines Policy</vt:lpstr>
      <vt:lpstr>Levels of Evidence (OPTION 2)</vt:lpstr>
      <vt:lpstr>Grades of Recommendation (OPTION 2)</vt:lpstr>
      <vt:lpstr>Recommendations</vt:lpstr>
      <vt:lpstr>Recommendations</vt:lpstr>
      <vt:lpstr>Recommendations</vt:lpstr>
      <vt:lpstr>Recommendations</vt:lpstr>
      <vt:lpstr>Recommendations</vt:lpstr>
      <vt:lpstr>Other 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Elizabeth Hollen</dc:creator>
  <cp:lastModifiedBy>Sylvia Black</cp:lastModifiedBy>
  <cp:revision>101</cp:revision>
  <dcterms:created xsi:type="dcterms:W3CDTF">2021-06-09T19:38:47Z</dcterms:created>
  <dcterms:modified xsi:type="dcterms:W3CDTF">2022-09-19T18:15:17Z</dcterms:modified>
</cp:coreProperties>
</file>